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3"/>
  </p:notesMasterIdLst>
  <p:sldIdLst>
    <p:sldId id="320" r:id="rId2"/>
    <p:sldId id="325" r:id="rId3"/>
    <p:sldId id="343" r:id="rId4"/>
    <p:sldId id="360" r:id="rId5"/>
    <p:sldId id="359" r:id="rId6"/>
    <p:sldId id="361" r:id="rId7"/>
    <p:sldId id="362" r:id="rId8"/>
    <p:sldId id="363" r:id="rId9"/>
    <p:sldId id="321" r:id="rId10"/>
    <p:sldId id="344" r:id="rId11"/>
    <p:sldId id="345" r:id="rId12"/>
    <p:sldId id="346" r:id="rId13"/>
    <p:sldId id="34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443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331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7" r:id="rId100"/>
    <p:sldId id="378" r:id="rId101"/>
    <p:sldId id="379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92D"/>
    <a:srgbClr val="546646"/>
    <a:srgbClr val="46553B"/>
    <a:srgbClr val="F3C9A1"/>
    <a:srgbClr val="6C7D6A"/>
    <a:srgbClr val="989898"/>
    <a:srgbClr val="F0857D"/>
    <a:srgbClr val="01BCB5"/>
    <a:srgbClr val="0A245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3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12" y="108"/>
      </p:cViewPr>
      <p:guideLst>
        <p:guide orient="horz" pos="2157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2020-01-07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1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>
            <a:off x="11167110" y="6003290"/>
            <a:ext cx="278765" cy="2470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3117850" y="2969895"/>
            <a:ext cx="549275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 err="1">
                <a:latin typeface="맑은 고딕" charset="0"/>
                <a:ea typeface="맑은 고딕" charset="0"/>
              </a:rPr>
              <a:t>케라스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창시자에게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배우는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딥러닝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>
                <a:latin typeface="맑은 고딕" charset="0"/>
                <a:ea typeface="맑은 고딕" charset="0"/>
              </a:rPr>
              <a:t>7장, 8장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0424160" y="5467985"/>
            <a:ext cx="88265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조동민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고재형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윤소민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.1 </a:t>
            </a:r>
            <a:r>
              <a:rPr sz="2800" dirty="0" err="1" smtClean="0">
                <a:latin typeface="맑은 고딕" charset="0"/>
                <a:ea typeface="맑은 고딕" charset="0"/>
              </a:rPr>
              <a:t>함수형</a:t>
            </a:r>
            <a:r>
              <a:rPr sz="2800" dirty="0" smtClean="0">
                <a:latin typeface="맑은 고딕" charset="0"/>
                <a:ea typeface="맑은 고딕" charset="0"/>
              </a:rPr>
              <a:t> API</a:t>
            </a:r>
            <a:r>
              <a:rPr 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소개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95" y="2614740"/>
            <a:ext cx="9199605" cy="3699841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22110" y="2924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09319" y="1493888"/>
            <a:ext cx="1094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직접 </a:t>
            </a:r>
            <a:r>
              <a:rPr lang="ko-KR" altLang="en-US" dirty="0" err="1"/>
              <a:t>텐서들의</a:t>
            </a:r>
            <a:r>
              <a:rPr lang="ko-KR" altLang="en-US" dirty="0"/>
              <a:t> 입출력을 </a:t>
            </a:r>
            <a:r>
              <a:rPr lang="ko-KR" altLang="en-US" dirty="0" smtClean="0"/>
              <a:t>다룬다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함수처럼 층을 사용하여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출력한다</a:t>
            </a:r>
            <a:r>
              <a:rPr lang="en-US" altLang="ko-KR" dirty="0" smtClean="0"/>
              <a:t>.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16" name="순서도: 추출 15"/>
          <p:cNvSpPr/>
          <p:nvPr/>
        </p:nvSpPr>
        <p:spPr>
          <a:xfrm rot="5400000">
            <a:off x="934995" y="160570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순서도: 추출 16"/>
          <p:cNvSpPr/>
          <p:nvPr/>
        </p:nvSpPr>
        <p:spPr>
          <a:xfrm rot="5400000">
            <a:off x="934995" y="203474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10" name="_x455451216" descr="EMB00002ca42a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10" y="3381375"/>
            <a:ext cx="4953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724750" y="135962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074" y="1250349"/>
            <a:ext cx="1044743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판별자가 되어서 </a:t>
            </a:r>
            <a:r>
              <a:rPr lang="en-US" altLang="ko-KR" sz="1700" dirty="0" smtClean="0">
                <a:latin typeface="+mn-ea"/>
              </a:rPr>
              <a:t>GAN</a:t>
            </a:r>
            <a:r>
              <a:rPr lang="ko-KR" altLang="en-US" sz="1700" dirty="0" smtClean="0">
                <a:latin typeface="+mn-ea"/>
              </a:rPr>
              <a:t>이 만든 이미지를 맞춰보자 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각 열에서 </a:t>
            </a:r>
            <a:r>
              <a:rPr lang="ko-KR" altLang="en-US" sz="1700" dirty="0" err="1" smtClean="0">
                <a:latin typeface="+mn-ea"/>
              </a:rPr>
              <a:t>두개는</a:t>
            </a:r>
            <a:r>
              <a:rPr lang="ko-KR" altLang="en-US" sz="1700" dirty="0" smtClean="0">
                <a:latin typeface="+mn-ea"/>
              </a:rPr>
              <a:t> 가짜 하나는 훈련세트에서 가져왔다</a:t>
            </a:r>
            <a:r>
              <a:rPr lang="en-US" altLang="ko-KR" sz="1700" dirty="0" smtClean="0">
                <a:latin typeface="+mn-ea"/>
              </a:rPr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0" y="1864755"/>
            <a:ext cx="6312538" cy="457189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24750" y="3448050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8611" y="1927721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2300" y="4962525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513604" y="3318371"/>
            <a:ext cx="1418375" cy="1390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7" grpId="0" animBg="1"/>
      <p:bldP spid="2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63222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입력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7685" y="1601001"/>
            <a:ext cx="572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-</a:t>
            </a:r>
            <a:r>
              <a:rPr lang="ko-KR" altLang="en-US" dirty="0" smtClean="0"/>
              <a:t>응답 모델</a:t>
            </a:r>
            <a:endParaRPr lang="en-US" altLang="ko-KR" dirty="0" smtClean="0"/>
          </a:p>
        </p:txBody>
      </p:sp>
      <p:sp>
        <p:nvSpPr>
          <p:cNvPr id="9" name="순서도: 추출 8"/>
          <p:cNvSpPr/>
          <p:nvPr/>
        </p:nvSpPr>
        <p:spPr>
          <a:xfrm rot="5400000">
            <a:off x="873361" y="164850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1" y="2215545"/>
            <a:ext cx="3649695" cy="4153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1" y="2168041"/>
            <a:ext cx="9253244" cy="42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입력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6651" y="1436206"/>
            <a:ext cx="1094572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이렇게 입력이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개인 모델은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가지 방법으로 훈련할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1. </a:t>
            </a:r>
            <a:r>
              <a:rPr lang="ko-KR" altLang="en-US" sz="1600" dirty="0" err="1" smtClean="0">
                <a:latin typeface="+mn-ea"/>
              </a:rPr>
              <a:t>넘파이</a:t>
            </a:r>
            <a:r>
              <a:rPr lang="ko-KR" altLang="en-US" sz="1600" dirty="0" smtClean="0">
                <a:latin typeface="+mn-ea"/>
              </a:rPr>
              <a:t> 배열의 리스트에 주입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2. </a:t>
            </a:r>
            <a:r>
              <a:rPr lang="ko-KR" altLang="en-US" sz="1600" dirty="0" smtClean="0">
                <a:latin typeface="+mn-ea"/>
              </a:rPr>
              <a:t>입력 이름과 </a:t>
            </a:r>
            <a:r>
              <a:rPr lang="ko-KR" altLang="en-US" sz="1600" dirty="0" err="1" smtClean="0">
                <a:latin typeface="+mn-ea"/>
              </a:rPr>
              <a:t>넘파이</a:t>
            </a:r>
            <a:r>
              <a:rPr lang="ko-KR" altLang="en-US" sz="1600" dirty="0" smtClean="0">
                <a:latin typeface="+mn-ea"/>
              </a:rPr>
              <a:t> 배열로 이루어진 </a:t>
            </a:r>
            <a:r>
              <a:rPr lang="ko-KR" altLang="en-US" sz="1600" dirty="0" err="1" smtClean="0">
                <a:latin typeface="+mn-ea"/>
              </a:rPr>
              <a:t>딕셔너리를</a:t>
            </a:r>
            <a:r>
              <a:rPr lang="ko-KR" altLang="en-US" sz="1600" dirty="0" smtClean="0">
                <a:latin typeface="+mn-ea"/>
              </a:rPr>
              <a:t> 모델의 입력으로 주입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입력 이름 </a:t>
            </a:r>
            <a:r>
              <a:rPr lang="ko-KR" altLang="en-US" sz="1600" dirty="0" err="1" smtClean="0">
                <a:latin typeface="+mn-ea"/>
              </a:rPr>
              <a:t>설정시</a:t>
            </a:r>
            <a:r>
              <a:rPr lang="ko-KR" altLang="en-US" sz="1600" dirty="0" smtClean="0">
                <a:latin typeface="+mn-ea"/>
              </a:rPr>
              <a:t> 가능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27" y="3028950"/>
            <a:ext cx="10413772" cy="3467100"/>
          </a:xfrm>
          <a:prstGeom prst="rect">
            <a:avLst/>
          </a:prstGeom>
        </p:spPr>
      </p:pic>
      <p:sp>
        <p:nvSpPr>
          <p:cNvPr id="9" name="순서도: 추출 8"/>
          <p:cNvSpPr/>
          <p:nvPr/>
        </p:nvSpPr>
        <p:spPr>
          <a:xfrm rot="5400000">
            <a:off x="872327" y="156463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.2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출력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828" y="1606132"/>
            <a:ext cx="109457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소셜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미디어에서 익명 사용자의 포스트를 받아 나이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성별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소득을 예측하는 </a:t>
            </a:r>
            <a:r>
              <a:rPr lang="ko-KR" altLang="en-US" dirty="0" smtClean="0">
                <a:latin typeface="+mn-ea"/>
              </a:rPr>
              <a:t>것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54" y="2333388"/>
            <a:ext cx="6272213" cy="4055984"/>
          </a:xfrm>
          <a:prstGeom prst="rect">
            <a:avLst/>
          </a:prstGeom>
        </p:spPr>
      </p:pic>
      <p:sp>
        <p:nvSpPr>
          <p:cNvPr id="8" name="순서도: 추출 7"/>
          <p:cNvSpPr/>
          <p:nvPr/>
        </p:nvSpPr>
        <p:spPr>
          <a:xfrm rot="5400000">
            <a:off x="760504" y="17344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09" y="2113963"/>
            <a:ext cx="7140148" cy="45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.3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다중 출력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7" y="1905000"/>
            <a:ext cx="8334375" cy="857250"/>
          </a:xfrm>
          <a:prstGeom prst="rect">
            <a:avLst/>
          </a:prstGeom>
        </p:spPr>
      </p:pic>
      <p:sp>
        <p:nvSpPr>
          <p:cNvPr id="7" name="순서도: 추출 6"/>
          <p:cNvSpPr/>
          <p:nvPr/>
        </p:nvSpPr>
        <p:spPr>
          <a:xfrm rot="5400000">
            <a:off x="681827" y="147975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9491" y="1377174"/>
            <a:ext cx="1094572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모델의 컴파일 옵션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다중 손실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681827" y="31031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491" y="3000544"/>
            <a:ext cx="80067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모델의 컴파일 옵션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손실 가중치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27" y="3538433"/>
            <a:ext cx="8315325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27" y="5441315"/>
            <a:ext cx="8829675" cy="561975"/>
          </a:xfrm>
          <a:prstGeom prst="rect">
            <a:avLst/>
          </a:prstGeom>
        </p:spPr>
      </p:pic>
      <p:sp>
        <p:nvSpPr>
          <p:cNvPr id="15" name="순서도: 추출 14"/>
          <p:cNvSpPr/>
          <p:nvPr/>
        </p:nvSpPr>
        <p:spPr>
          <a:xfrm rot="5400000">
            <a:off x="681827" y="4889138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491" y="4786553"/>
            <a:ext cx="800671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다중 출력 모델에 데이터 주입하기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1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1013" y="1629948"/>
            <a:ext cx="1094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케라스의</a:t>
            </a:r>
            <a:r>
              <a:rPr lang="ko-KR" altLang="en-US" dirty="0" smtClean="0">
                <a:latin typeface="+mn-ea"/>
              </a:rPr>
              <a:t> 신경망은 층으로 구성된 어떤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</a:rPr>
              <a:t>비순환</a:t>
            </a:r>
            <a:r>
              <a:rPr lang="ko-KR" altLang="en-US" dirty="0" smtClean="0">
                <a:latin typeface="+mn-ea"/>
              </a:rPr>
              <a:t> 유향 그래프도 만들 수 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바른돋움OTFPro 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55313" y="3738326"/>
            <a:ext cx="2013299" cy="47934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인셉션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모듈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5313" y="4500326"/>
            <a:ext cx="2013299" cy="47934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잔차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연결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순서도: 추출 24"/>
          <p:cNvSpPr/>
          <p:nvPr/>
        </p:nvSpPr>
        <p:spPr>
          <a:xfrm rot="5400000">
            <a:off x="760504" y="17344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1013" y="2738961"/>
            <a:ext cx="1094572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가장 유명한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개의 그래프로 구현된 신경망 컴포넌트</a:t>
            </a:r>
            <a:endParaRPr lang="en-US" altLang="ko-KR" dirty="0">
              <a:latin typeface="+mn-ea"/>
            </a:endParaRPr>
          </a:p>
        </p:txBody>
      </p:sp>
      <p:sp>
        <p:nvSpPr>
          <p:cNvPr id="27" name="순서도: 추출 26"/>
          <p:cNvSpPr/>
          <p:nvPr/>
        </p:nvSpPr>
        <p:spPr>
          <a:xfrm rot="5400000">
            <a:off x="760504" y="284344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8831" y="1379262"/>
            <a:ext cx="2314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인셉션</a:t>
            </a:r>
            <a:r>
              <a:rPr lang="ko-KR" altLang="en-US" dirty="0" smtClean="0">
                <a:latin typeface="+mn-ea"/>
              </a:rPr>
              <a:t> 모듈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79" y="1887094"/>
            <a:ext cx="5143500" cy="3639269"/>
          </a:xfrm>
          <a:prstGeom prst="rect">
            <a:avLst/>
          </a:prstGeom>
        </p:spPr>
      </p:pic>
      <p:sp>
        <p:nvSpPr>
          <p:cNvPr id="8" name="순서도: 추출 7"/>
          <p:cNvSpPr/>
          <p:nvPr/>
        </p:nvSpPr>
        <p:spPr>
          <a:xfrm rot="5400000">
            <a:off x="1246279" y="1496015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7799" y="5526363"/>
            <a:ext cx="2314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+mn-ea"/>
              </a:rPr>
              <a:t>엑셉션</a:t>
            </a:r>
            <a:r>
              <a:rPr lang="ko-KR" altLang="en-US" dirty="0" smtClean="0">
                <a:latin typeface="+mn-ea"/>
              </a:rPr>
              <a:t> 모듈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1246279" y="5643117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6279" y="5900931"/>
            <a:ext cx="10945721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+mn-ea"/>
              </a:rPr>
              <a:t>인셉션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V3</a:t>
            </a:r>
            <a:r>
              <a:rPr lang="ko-KR" altLang="en-US" sz="1600" dirty="0" smtClean="0">
                <a:latin typeface="+mn-ea"/>
              </a:rPr>
              <a:t>보다 실행속도가 빠르고 정확도가 높다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71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8831" y="1919015"/>
            <a:ext cx="2314162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7" name="순서도: 추출 6"/>
          <p:cNvSpPr/>
          <p:nvPr/>
        </p:nvSpPr>
        <p:spPr>
          <a:xfrm rot="5400000">
            <a:off x="1246279" y="2035768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6279" y="2451106"/>
            <a:ext cx="940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대규모 </a:t>
            </a:r>
            <a:r>
              <a:rPr lang="ko-KR" altLang="en-US" sz="1700" dirty="0" err="1">
                <a:latin typeface="+mn-ea"/>
              </a:rPr>
              <a:t>딥러닝</a:t>
            </a:r>
            <a:r>
              <a:rPr lang="ko-KR" altLang="en-US" sz="1700" dirty="0">
                <a:latin typeface="+mn-ea"/>
              </a:rPr>
              <a:t> 모델에서 흔히 나타나는 두 가지 문제인 </a:t>
            </a:r>
            <a:r>
              <a:rPr lang="ko-KR" altLang="en-US" sz="1700" dirty="0" err="1">
                <a:latin typeface="+mn-ea"/>
              </a:rPr>
              <a:t>그래디언트</a:t>
            </a:r>
            <a:r>
              <a:rPr lang="ko-KR" altLang="en-US" sz="1700" dirty="0">
                <a:latin typeface="+mn-ea"/>
              </a:rPr>
              <a:t> 소실과 표현 </a:t>
            </a:r>
            <a:r>
              <a:rPr lang="ko-KR" altLang="en-US" sz="1700" dirty="0" smtClean="0">
                <a:latin typeface="+mn-ea"/>
              </a:rPr>
              <a:t>병목을 해결함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일반적으로 </a:t>
            </a:r>
            <a:r>
              <a:rPr lang="en-US" altLang="ko-KR" sz="1700" dirty="0">
                <a:latin typeface="+mn-ea"/>
              </a:rPr>
              <a:t>10</a:t>
            </a:r>
            <a:r>
              <a:rPr lang="ko-KR" altLang="en-US" sz="1700" dirty="0">
                <a:latin typeface="+mn-ea"/>
              </a:rPr>
              <a:t>개 층 이상을 가진 모델에 </a:t>
            </a:r>
            <a:r>
              <a:rPr lang="ko-KR" altLang="en-US" sz="1700" dirty="0" err="1">
                <a:latin typeface="+mn-ea"/>
              </a:rPr>
              <a:t>잔차</a:t>
            </a:r>
            <a:r>
              <a:rPr lang="ko-KR" altLang="en-US" sz="1700" dirty="0">
                <a:latin typeface="+mn-ea"/>
              </a:rPr>
              <a:t> 연결을 추가하면 </a:t>
            </a:r>
            <a:r>
              <a:rPr lang="ko-KR" altLang="en-US" sz="1700" dirty="0" smtClean="0">
                <a:latin typeface="+mn-ea"/>
              </a:rPr>
              <a:t>도움됨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6279" y="3521714"/>
            <a:ext cx="940267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하위 층의 출력을 상위 층의 입력으로 사용함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→하위 층의 출력이 상위 층의 활성화 출력에 연결되는 것이 아니라 </a:t>
            </a:r>
            <a:r>
              <a:rPr lang="ko-KR" altLang="en-US" sz="1700" dirty="0" smtClean="0">
                <a:solidFill>
                  <a:srgbClr val="C00000"/>
                </a:solidFill>
                <a:latin typeface="+mn-ea"/>
              </a:rPr>
              <a:t>더해지는 것</a:t>
            </a:r>
            <a:endParaRPr lang="ko-KR" altLang="en-US" sz="17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8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44" y="2850900"/>
            <a:ext cx="54057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From </a:t>
            </a:r>
            <a:r>
              <a:rPr lang="en-US" altLang="ko-KR" sz="1400" dirty="0" err="1" smtClean="0">
                <a:latin typeface="+mn-ea"/>
              </a:rPr>
              <a:t>keras</a:t>
            </a:r>
            <a:r>
              <a:rPr lang="en-US" altLang="ko-KR" sz="1400" dirty="0" smtClean="0">
                <a:latin typeface="+mn-ea"/>
              </a:rPr>
              <a:t> import layers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x= …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layers.Conv2D(128, 3, activation=‘</a:t>
            </a:r>
            <a:r>
              <a:rPr lang="en-US" altLang="ko-KR" sz="1400" dirty="0" err="1" smtClean="0">
                <a:latin typeface="+mn-ea"/>
              </a:rPr>
              <a:t>relu</a:t>
            </a:r>
            <a:r>
              <a:rPr lang="en-US" altLang="ko-KR" sz="1400" dirty="0" smtClean="0">
                <a:latin typeface="+mn-ea"/>
              </a:rPr>
              <a:t>’, padding = ‘same’)(x)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</a:t>
            </a:r>
            <a:r>
              <a:rPr lang="en-US" altLang="ko-KR" sz="1400" dirty="0">
                <a:latin typeface="+mn-ea"/>
              </a:rPr>
              <a:t>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</a:t>
            </a:r>
            <a:r>
              <a:rPr lang="en-US" altLang="ko-KR" sz="1400" dirty="0">
                <a:latin typeface="+mn-ea"/>
              </a:rPr>
              <a:t>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</a:t>
            </a:r>
            <a:r>
              <a:rPr lang="en-US" altLang="ko-KR" sz="1400" dirty="0" err="1" smtClean="0">
                <a:latin typeface="+mn-ea"/>
              </a:rPr>
              <a:t>layers.add</a:t>
            </a:r>
            <a:r>
              <a:rPr lang="en-US" altLang="ko-KR" sz="1400" dirty="0" smtClean="0">
                <a:latin typeface="+mn-ea"/>
              </a:rPr>
              <a:t>([y, x])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.4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층으로 구성된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비순환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유향 그래프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821" y="1574360"/>
            <a:ext cx="5332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특성 </a:t>
            </a:r>
            <a:r>
              <a:rPr lang="ko-KR" altLang="en-US" dirty="0" err="1" smtClean="0">
                <a:latin typeface="+mn-ea"/>
              </a:rPr>
              <a:t>맵의</a:t>
            </a:r>
            <a:r>
              <a:rPr lang="ko-KR" altLang="en-US" dirty="0" smtClean="0">
                <a:latin typeface="+mn-ea"/>
              </a:rPr>
              <a:t> 크기가 같을 때 원본을 그대로 사용하는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연결을 구현한 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469269" y="169111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9573" y="2754835"/>
            <a:ext cx="57357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From </a:t>
            </a:r>
            <a:r>
              <a:rPr lang="en-US" altLang="ko-KR" sz="1400" dirty="0" err="1" smtClean="0">
                <a:latin typeface="+mn-ea"/>
              </a:rPr>
              <a:t>keras</a:t>
            </a:r>
            <a:r>
              <a:rPr lang="en-US" altLang="ko-KR" sz="1400" dirty="0" smtClean="0">
                <a:latin typeface="+mn-ea"/>
              </a:rPr>
              <a:t> import layers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x = …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layers.Conv2D(128, 3, activation=‘</a:t>
            </a:r>
            <a:r>
              <a:rPr lang="en-US" altLang="ko-KR" sz="1400" dirty="0" err="1" smtClean="0">
                <a:latin typeface="+mn-ea"/>
              </a:rPr>
              <a:t>relu</a:t>
            </a:r>
            <a:r>
              <a:rPr lang="en-US" altLang="ko-KR" sz="1400" dirty="0" smtClean="0">
                <a:latin typeface="+mn-ea"/>
              </a:rPr>
              <a:t>’, padding = ‘same’)(</a:t>
            </a:r>
            <a:r>
              <a:rPr lang="en-US" altLang="ko-KR" sz="1400" dirty="0">
                <a:latin typeface="+mn-ea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y = layers.Conv2D(128, 3, activation=‘</a:t>
            </a:r>
            <a:r>
              <a:rPr lang="en-US" altLang="ko-KR" sz="1400" dirty="0" err="1">
                <a:latin typeface="+mn-ea"/>
              </a:rPr>
              <a:t>relu</a:t>
            </a:r>
            <a:r>
              <a:rPr lang="en-US" altLang="ko-KR" sz="1400" dirty="0">
                <a:latin typeface="+mn-ea"/>
              </a:rPr>
              <a:t>’, padding = ‘same</a:t>
            </a:r>
            <a:r>
              <a:rPr lang="en-US" altLang="ko-KR" sz="1400" dirty="0" smtClean="0">
                <a:latin typeface="+mn-ea"/>
              </a:rPr>
              <a:t>’)(y)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y = </a:t>
            </a:r>
            <a:r>
              <a:rPr lang="en-US" altLang="ko-KR" sz="1400" dirty="0" smtClean="0">
                <a:latin typeface="+mn-ea"/>
              </a:rPr>
              <a:t>layers.MaxPooling2D(2, strides=2)(</a:t>
            </a:r>
            <a:r>
              <a:rPr lang="en-US" altLang="ko-KR" sz="1400" dirty="0">
                <a:latin typeface="+mn-ea"/>
              </a:rPr>
              <a:t>y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residual </a:t>
            </a:r>
            <a:r>
              <a:rPr lang="en-US" altLang="ko-KR" sz="1400" dirty="0">
                <a:latin typeface="+mn-ea"/>
              </a:rPr>
              <a:t>= </a:t>
            </a:r>
            <a:r>
              <a:rPr lang="en-US" altLang="ko-KR" sz="1400" dirty="0" smtClean="0">
                <a:latin typeface="+mn-ea"/>
              </a:rPr>
              <a:t>layers.Conv2D(128</a:t>
            </a:r>
            <a:r>
              <a:rPr lang="en-US" altLang="ko-KR" sz="1400" dirty="0">
                <a:latin typeface="+mn-ea"/>
              </a:rPr>
              <a:t>, 1, strides=2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>
                <a:latin typeface="+mn-ea"/>
              </a:rPr>
              <a:t>padding = ‘same</a:t>
            </a:r>
            <a:r>
              <a:rPr lang="en-US" altLang="ko-KR" sz="1400" dirty="0" smtClean="0">
                <a:latin typeface="+mn-ea"/>
              </a:rPr>
              <a:t>’)(x)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y = </a:t>
            </a:r>
            <a:r>
              <a:rPr lang="en-US" altLang="ko-KR" sz="1400" dirty="0" err="1" smtClean="0">
                <a:latin typeface="+mn-ea"/>
              </a:rPr>
              <a:t>layers.add</a:t>
            </a:r>
            <a:r>
              <a:rPr lang="en-US" altLang="ko-KR" sz="1400" dirty="0" smtClean="0">
                <a:latin typeface="+mn-ea"/>
              </a:rPr>
              <a:t>([y, residual])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2125" y="1574360"/>
            <a:ext cx="524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특성 </a:t>
            </a:r>
            <a:r>
              <a:rPr lang="ko-KR" altLang="en-US" dirty="0" err="1" smtClean="0">
                <a:latin typeface="+mn-ea"/>
              </a:rPr>
              <a:t>맵의</a:t>
            </a:r>
            <a:r>
              <a:rPr lang="ko-KR" altLang="en-US" dirty="0" smtClean="0">
                <a:latin typeface="+mn-ea"/>
              </a:rPr>
              <a:t> 크기가 다를 때 선형변환을 사용하여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잔차</a:t>
            </a:r>
            <a:r>
              <a:rPr lang="ko-KR" altLang="en-US" dirty="0" smtClean="0">
                <a:latin typeface="+mn-ea"/>
              </a:rPr>
              <a:t> 연결을 구현한 예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순서도: 추출 11"/>
          <p:cNvSpPr/>
          <p:nvPr/>
        </p:nvSpPr>
        <p:spPr>
          <a:xfrm rot="5400000">
            <a:off x="6349573" y="169111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 rot="10800000">
            <a:off x="5412101" y="3383154"/>
            <a:ext cx="239400" cy="166497"/>
          </a:xfrm>
          <a:prstGeom prst="bentConnector3">
            <a:avLst>
              <a:gd name="adj1" fmla="val -9680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6531" y="3248912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에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어떤 변환을 적용한다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95525" y="5000625"/>
            <a:ext cx="3429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38425" y="4839042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원본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출력 특성에 더한다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>
            <a:off x="6672125" y="5000625"/>
            <a:ext cx="204925" cy="204766"/>
          </a:xfrm>
          <a:prstGeom prst="bentConnector3">
            <a:avLst>
              <a:gd name="adj1" fmla="val 35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77050" y="5051502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와 크기를 맞추기 위해 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1X1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합성곱으로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다운샘플링한다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648700" y="5579691"/>
            <a:ext cx="23812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86825" y="5441070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다운샘플링된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를 출력 특성에 더한다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 가중치 공유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4786" y="2051162"/>
            <a:ext cx="940267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함수형 </a:t>
            </a:r>
            <a:r>
              <a:rPr lang="en-US" altLang="ko-KR" sz="1700" dirty="0">
                <a:latin typeface="+mn-ea"/>
              </a:rPr>
              <a:t>API</a:t>
            </a:r>
            <a:r>
              <a:rPr lang="ko-KR" altLang="en-US" sz="1700" dirty="0">
                <a:latin typeface="+mn-ea"/>
              </a:rPr>
              <a:t>의 중요한 또 하나의 기능은 층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객체를 여러 번 재사용할 수 있다</a:t>
            </a:r>
            <a:r>
              <a:rPr lang="ko-KR" altLang="en-US" sz="1700" dirty="0">
                <a:latin typeface="+mn-ea"/>
              </a:rPr>
              <a:t>는 </a:t>
            </a:r>
            <a:r>
              <a:rPr lang="ko-KR" altLang="en-US" sz="1700" dirty="0" smtClean="0">
                <a:latin typeface="+mn-ea"/>
              </a:rPr>
              <a:t>것이다</a:t>
            </a:r>
            <a:r>
              <a:rPr lang="en-US" altLang="ko-KR" sz="17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층 객체 </a:t>
            </a:r>
            <a:r>
              <a:rPr lang="ko-KR" altLang="en-US" sz="1700" dirty="0" err="1">
                <a:latin typeface="+mn-ea"/>
              </a:rPr>
              <a:t>두번</a:t>
            </a:r>
            <a:r>
              <a:rPr lang="ko-KR" altLang="en-US" sz="1700" dirty="0">
                <a:latin typeface="+mn-ea"/>
              </a:rPr>
              <a:t> 호출하면 각 호출에 동일한 가중치 </a:t>
            </a:r>
            <a:r>
              <a:rPr lang="ko-KR" altLang="en-US" sz="1700" dirty="0" smtClean="0">
                <a:latin typeface="+mn-ea"/>
              </a:rPr>
              <a:t>재사용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=&gt;</a:t>
            </a:r>
            <a:r>
              <a:rPr lang="ko-KR" altLang="en-US" sz="1700" dirty="0" err="1">
                <a:latin typeface="+mn-ea"/>
              </a:rPr>
              <a:t>공유가지를</a:t>
            </a:r>
            <a:r>
              <a:rPr lang="ko-KR" altLang="en-US" sz="1700" dirty="0">
                <a:latin typeface="+mn-ea"/>
              </a:rPr>
              <a:t> 가진 모델을 만들 수 있다</a:t>
            </a:r>
            <a:r>
              <a:rPr lang="en-US" altLang="ko-KR" sz="1700" dirty="0">
                <a:latin typeface="+mn-ea"/>
              </a:rPr>
              <a:t>. </a:t>
            </a:r>
            <a:endParaRPr lang="en-US" altLang="ko-KR" sz="1700" dirty="0" smtClean="0">
              <a:latin typeface="+mn-ea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1060462" y="217180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09270" y="646430"/>
            <a:ext cx="108204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목차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143000" y="2423160"/>
            <a:ext cx="5293360" cy="26485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7장. </a:t>
            </a:r>
            <a:r>
              <a:rPr sz="1800" dirty="0" err="1">
                <a:latin typeface="맑은 고딕" charset="0"/>
                <a:ea typeface="맑은 고딕" charset="0"/>
              </a:rPr>
              <a:t>딥러닝을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위한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고급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도구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   </a:t>
            </a:r>
            <a:r>
              <a:rPr sz="1600" dirty="0">
                <a:latin typeface="맑은 고딕" charset="0"/>
                <a:ea typeface="맑은 고딕" charset="0"/>
              </a:rPr>
              <a:t>- Sequential </a:t>
            </a:r>
            <a:r>
              <a:rPr sz="1600" dirty="0" err="1">
                <a:latin typeface="맑은 고딕" charset="0"/>
                <a:ea typeface="맑은 고딕" charset="0"/>
              </a:rPr>
              <a:t>모델을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넘어서</a:t>
            </a:r>
            <a:r>
              <a:rPr sz="1600" dirty="0">
                <a:latin typeface="맑은 고딕" charset="0"/>
                <a:ea typeface="맑은 고딕" charset="0"/>
              </a:rPr>
              <a:t> : </a:t>
            </a:r>
            <a:r>
              <a:rPr sz="1600" dirty="0" err="1">
                <a:latin typeface="맑은 고딕" charset="0"/>
                <a:ea typeface="맑은 고딕" charset="0"/>
              </a:rPr>
              <a:t>케라스의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함수형</a:t>
            </a:r>
            <a:r>
              <a:rPr sz="1600" dirty="0">
                <a:latin typeface="맑은 고딕" charset="0"/>
                <a:ea typeface="맑은 고딕" charset="0"/>
              </a:rPr>
              <a:t> API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케라스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콜백과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텐서보드를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사용한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  </a:t>
            </a:r>
            <a:r>
              <a:rPr sz="1600" dirty="0" err="1">
                <a:latin typeface="맑은 고딕" charset="0"/>
                <a:ea typeface="맑은 고딕" charset="0"/>
              </a:rPr>
              <a:t>딥러닝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모델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검사와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모니터링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모델의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성능을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최대로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끌어올리기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요약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435725" y="2423160"/>
            <a:ext cx="4871720" cy="3387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8장. </a:t>
            </a:r>
            <a:r>
              <a:rPr sz="1800" dirty="0" err="1">
                <a:latin typeface="맑은 고딕" charset="0"/>
                <a:ea typeface="맑은 고딕" charset="0"/>
              </a:rPr>
              <a:t>생성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모델을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위한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딥러닝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   </a:t>
            </a:r>
            <a:r>
              <a:rPr sz="1600" dirty="0">
                <a:latin typeface="맑은 고딕" charset="0"/>
                <a:ea typeface="맑은 고딕" charset="0"/>
              </a:rPr>
              <a:t>- </a:t>
            </a:r>
            <a:r>
              <a:rPr sz="1600" dirty="0" err="1">
                <a:latin typeface="맑은 고딕" charset="0"/>
                <a:ea typeface="맑은 고딕" charset="0"/>
              </a:rPr>
              <a:t>LSTM으로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텍스트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생성하기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딥드림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뉴럴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스타일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트랜스퍼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변이형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오토인코더를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사용한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이미지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적대적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생성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신경망</a:t>
            </a:r>
            <a:r>
              <a:rPr sz="1600" dirty="0"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</a:rPr>
              <a:t>소개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   - </a:t>
            </a:r>
            <a:r>
              <a:rPr sz="1600" dirty="0" err="1">
                <a:latin typeface="맑은 고딕" charset="0"/>
                <a:ea typeface="맑은 고딕" charset="0"/>
              </a:rPr>
              <a:t>요약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41079" y="5769743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1886" y="1771078"/>
            <a:ext cx="10126572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  두 </a:t>
            </a:r>
            <a:r>
              <a:rPr lang="ko-KR" altLang="en-US" sz="1700" dirty="0">
                <a:latin typeface="+mn-ea"/>
              </a:rPr>
              <a:t>문장의 의미가 비슷한지 측정하는 모델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-2</a:t>
            </a:r>
            <a:r>
              <a:rPr lang="ko-KR" altLang="en-US" sz="1700" dirty="0">
                <a:latin typeface="+mn-ea"/>
              </a:rPr>
              <a:t>개의 입력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문장</a:t>
            </a:r>
            <a:r>
              <a:rPr lang="en-US" altLang="ko-KR" sz="1700" dirty="0" smtClean="0">
                <a:latin typeface="+mn-ea"/>
              </a:rPr>
              <a:t>)</a:t>
            </a:r>
            <a:r>
              <a:rPr lang="ko-KR" altLang="en-US" sz="1700" dirty="0" smtClean="0">
                <a:latin typeface="+mn-ea"/>
              </a:rPr>
              <a:t>을</a:t>
            </a:r>
            <a:r>
              <a:rPr lang="en-US" altLang="ko-KR" sz="1700" dirty="0" smtClean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받고 </a:t>
            </a:r>
            <a:r>
              <a:rPr lang="en-US" altLang="ko-KR" sz="1700" dirty="0">
                <a:latin typeface="+mn-ea"/>
              </a:rPr>
              <a:t>0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1</a:t>
            </a:r>
            <a:r>
              <a:rPr lang="ko-KR" altLang="en-US" sz="1700" dirty="0">
                <a:latin typeface="+mn-ea"/>
              </a:rPr>
              <a:t>사이의 점수 출력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-0</a:t>
            </a:r>
            <a:r>
              <a:rPr lang="ko-KR" altLang="en-US" sz="1700" dirty="0">
                <a:latin typeface="+mn-ea"/>
              </a:rPr>
              <a:t>은 </a:t>
            </a:r>
            <a:r>
              <a:rPr lang="ko-KR" altLang="en-US" sz="1700" dirty="0" smtClean="0">
                <a:latin typeface="+mn-ea"/>
              </a:rPr>
              <a:t>관련 없는 문장</a:t>
            </a:r>
            <a:r>
              <a:rPr lang="en-US" altLang="ko-KR" sz="1700" dirty="0" smtClean="0">
                <a:latin typeface="+mn-ea"/>
              </a:rPr>
              <a:t>, </a:t>
            </a:r>
            <a:r>
              <a:rPr lang="en-US" altLang="ko-KR" sz="1700" dirty="0">
                <a:latin typeface="+mn-ea"/>
              </a:rPr>
              <a:t>1</a:t>
            </a:r>
            <a:r>
              <a:rPr lang="ko-KR" altLang="en-US" sz="1700" dirty="0">
                <a:latin typeface="+mn-ea"/>
              </a:rPr>
              <a:t>은 동일 혹은 </a:t>
            </a:r>
            <a:r>
              <a:rPr lang="ko-KR" altLang="en-US" sz="1700" dirty="0" smtClean="0">
                <a:latin typeface="+mn-ea"/>
              </a:rPr>
              <a:t>재구성한 문장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이 예시에서는 두 입력 시퀀스가 </a:t>
            </a:r>
            <a:r>
              <a:rPr lang="ko-KR" altLang="en-US" sz="1700" dirty="0" smtClean="0">
                <a:latin typeface="+mn-ea"/>
              </a:rPr>
              <a:t>바뀔 수 </a:t>
            </a:r>
            <a:r>
              <a:rPr lang="ko-KR" altLang="en-US" sz="1700" dirty="0">
                <a:latin typeface="+mn-ea"/>
              </a:rPr>
              <a:t>있다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의미가 비슷한 것은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대칭적 관계</a:t>
            </a:r>
            <a:r>
              <a:rPr lang="ko-KR" altLang="en-US" sz="1700" dirty="0">
                <a:latin typeface="+mn-ea"/>
              </a:rPr>
              <a:t>이기 때문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                                 A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B</a:t>
            </a:r>
            <a:r>
              <a:rPr lang="ko-KR" altLang="en-US" sz="1700" dirty="0">
                <a:latin typeface="+mn-ea"/>
              </a:rPr>
              <a:t>의</a:t>
            </a:r>
            <a:r>
              <a:rPr lang="en-US" altLang="ko-KR" sz="1700" dirty="0">
                <a:latin typeface="+mn-ea"/>
              </a:rPr>
              <a:t> </a:t>
            </a:r>
            <a:r>
              <a:rPr lang="ko-KR" altLang="en-US" sz="1700" dirty="0" smtClean="0">
                <a:latin typeface="+mn-ea"/>
              </a:rPr>
              <a:t>유사도</a:t>
            </a:r>
            <a:r>
              <a:rPr lang="en-US" altLang="ko-KR" sz="1700" dirty="0" smtClean="0">
                <a:latin typeface="+mn-ea"/>
              </a:rPr>
              <a:t>  =  B</a:t>
            </a:r>
            <a:r>
              <a:rPr lang="ko-KR" altLang="en-US" sz="1700" dirty="0" smtClean="0">
                <a:latin typeface="+mn-ea"/>
              </a:rPr>
              <a:t>에서 </a:t>
            </a:r>
            <a:r>
              <a:rPr lang="en-US" altLang="ko-KR" sz="1700" dirty="0" smtClean="0">
                <a:latin typeface="+mn-ea"/>
              </a:rPr>
              <a:t>A</a:t>
            </a:r>
            <a:r>
              <a:rPr lang="ko-KR" altLang="en-US" sz="1700" dirty="0" smtClean="0">
                <a:latin typeface="+mn-ea"/>
              </a:rPr>
              <a:t>의</a:t>
            </a:r>
            <a:r>
              <a:rPr lang="en-US" altLang="ko-KR" sz="1700" dirty="0" smtClean="0">
                <a:latin typeface="+mn-ea"/>
              </a:rPr>
              <a:t> </a:t>
            </a:r>
            <a:r>
              <a:rPr lang="ko-KR" altLang="en-US" sz="1700" dirty="0" smtClean="0">
                <a:latin typeface="+mn-ea"/>
              </a:rPr>
              <a:t>유사도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2</a:t>
            </a:r>
            <a:r>
              <a:rPr lang="ko-KR" altLang="en-US" sz="1700" dirty="0">
                <a:latin typeface="+mn-ea"/>
              </a:rPr>
              <a:t>개의 독립된 모델을 학습하는 것보다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하나의 </a:t>
            </a:r>
            <a:r>
              <a:rPr lang="en-US" altLang="ko-KR" sz="1700" dirty="0">
                <a:solidFill>
                  <a:srgbClr val="FF0000"/>
                </a:solidFill>
                <a:latin typeface="+mn-ea"/>
              </a:rPr>
              <a:t>LSTM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</a:rPr>
              <a:t>층</a:t>
            </a:r>
            <a:r>
              <a:rPr lang="ko-KR" altLang="en-US" sz="1700" dirty="0" smtClean="0">
                <a:latin typeface="+mn-ea"/>
              </a:rPr>
              <a:t>으로 </a:t>
            </a:r>
            <a:r>
              <a:rPr lang="ko-KR" altLang="en-US" sz="1700" dirty="0">
                <a:latin typeface="+mn-ea"/>
              </a:rPr>
              <a:t>양쪽을 모두 처리하는 것이 </a:t>
            </a:r>
            <a:r>
              <a:rPr lang="ko-KR" altLang="en-US" sz="1700" dirty="0" smtClean="0">
                <a:latin typeface="+mn-ea"/>
              </a:rPr>
              <a:t>좋음</a:t>
            </a:r>
            <a:endParaRPr lang="ko-KR" altLang="en-US" sz="1700" dirty="0">
              <a:latin typeface="+mn-ea"/>
            </a:endParaRPr>
          </a:p>
        </p:txBody>
      </p:sp>
      <p:sp>
        <p:nvSpPr>
          <p:cNvPr id="6" name="순서도: 추출 5"/>
          <p:cNvSpPr/>
          <p:nvPr/>
        </p:nvSpPr>
        <p:spPr>
          <a:xfrm rot="5400000">
            <a:off x="965855" y="185881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017" y="5110803"/>
            <a:ext cx="1012657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  </a:t>
            </a:r>
            <a:r>
              <a:rPr lang="ko-KR" altLang="en-US" dirty="0" err="1" smtClean="0">
                <a:latin typeface="+mn-ea"/>
              </a:rPr>
              <a:t>샴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LSTM </a:t>
            </a:r>
            <a:r>
              <a:rPr lang="ko-KR" altLang="en-US" dirty="0">
                <a:latin typeface="+mn-ea"/>
              </a:rPr>
              <a:t>모델 또는 공유 </a:t>
            </a:r>
            <a:r>
              <a:rPr lang="en-US" altLang="ko-KR" dirty="0" smtClean="0">
                <a:latin typeface="+mn-ea"/>
              </a:rPr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-</a:t>
            </a:r>
            <a:r>
              <a:rPr lang="ko-KR" altLang="en-US" sz="1700" dirty="0" smtClean="0">
                <a:latin typeface="+mn-ea"/>
              </a:rPr>
              <a:t>이 </a:t>
            </a:r>
            <a:r>
              <a:rPr lang="en-US" altLang="ko-KR" sz="1700" dirty="0">
                <a:latin typeface="+mn-ea"/>
              </a:rPr>
              <a:t>LSTM </a:t>
            </a:r>
            <a:r>
              <a:rPr lang="ko-KR" altLang="en-US" sz="1700" dirty="0">
                <a:latin typeface="+mn-ea"/>
              </a:rPr>
              <a:t>층의 </a:t>
            </a:r>
            <a:r>
              <a:rPr lang="ko-KR" altLang="en-US" sz="1700" dirty="0" smtClean="0">
                <a:latin typeface="+mn-ea"/>
              </a:rPr>
              <a:t>가중치가 </a:t>
            </a:r>
            <a:r>
              <a:rPr lang="ko-KR" altLang="en-US" sz="1700" dirty="0">
                <a:latin typeface="+mn-ea"/>
              </a:rPr>
              <a:t>두 입력에 대해 함께 </a:t>
            </a:r>
            <a:r>
              <a:rPr lang="ko-KR" altLang="en-US" sz="1700" dirty="0" smtClean="0">
                <a:latin typeface="+mn-ea"/>
              </a:rPr>
              <a:t>학습</a:t>
            </a:r>
            <a:endParaRPr lang="en-US" altLang="ko-KR" sz="1700" dirty="0" smtClean="0">
              <a:latin typeface="+mn-ea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5855" y="524933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 가중치 공유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층과 모델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순서도: 추출 6"/>
          <p:cNvSpPr/>
          <p:nvPr/>
        </p:nvSpPr>
        <p:spPr>
          <a:xfrm rot="5400000">
            <a:off x="1151054" y="2054557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454562" y="2039786"/>
            <a:ext cx="8229600" cy="2846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함수형 </a:t>
            </a:r>
            <a:r>
              <a:rPr lang="en-US" altLang="ko-KR" sz="2000" dirty="0" smtClean="0">
                <a:latin typeface="+mn-ea"/>
              </a:rPr>
              <a:t>API</a:t>
            </a:r>
            <a:r>
              <a:rPr lang="ko-KR" altLang="en-US" sz="2000" dirty="0" smtClean="0">
                <a:latin typeface="+mn-ea"/>
              </a:rPr>
              <a:t>에서는 모델을 층처럼 사용할 수 있다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=</a:t>
            </a:r>
            <a:r>
              <a:rPr lang="en-US" altLang="ko-KR" sz="2000" dirty="0" smtClean="0">
                <a:latin typeface="+mn-ea"/>
              </a:rPr>
              <a:t>&gt;</a:t>
            </a:r>
            <a:r>
              <a:rPr lang="ko-KR" altLang="en-US" sz="2000" dirty="0" smtClean="0">
                <a:latin typeface="+mn-ea"/>
              </a:rPr>
              <a:t>입력 </a:t>
            </a:r>
            <a:r>
              <a:rPr lang="ko-KR" altLang="en-US" sz="2000" dirty="0" err="1" smtClean="0">
                <a:latin typeface="+mn-ea"/>
              </a:rPr>
              <a:t>텐서로</a:t>
            </a:r>
            <a:r>
              <a:rPr lang="ko-KR" altLang="en-US" sz="2000" dirty="0" smtClean="0">
                <a:latin typeface="+mn-ea"/>
              </a:rPr>
              <a:t> 모델을 호출해서 출력 </a:t>
            </a:r>
            <a:r>
              <a:rPr lang="ko-KR" altLang="en-US" sz="2000" dirty="0" err="1" smtClean="0">
                <a:latin typeface="+mn-ea"/>
              </a:rPr>
              <a:t>텐서를</a:t>
            </a:r>
            <a:r>
              <a:rPr lang="ko-KR" altLang="en-US" sz="2000" dirty="0" smtClean="0">
                <a:latin typeface="+mn-ea"/>
              </a:rPr>
              <a:t> 얻을 수 있다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모델 객체를 호출할 때 모듈의 가중치가 재사용된다</a:t>
            </a:r>
            <a:r>
              <a:rPr lang="en-US" altLang="ko-KR" sz="2000" dirty="0" smtClean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층 객체를 </a:t>
            </a:r>
            <a:r>
              <a:rPr lang="ko-KR" altLang="en-US" sz="2000" dirty="0" err="1" smtClean="0">
                <a:latin typeface="+mn-ea"/>
              </a:rPr>
              <a:t>호출할때랑</a:t>
            </a:r>
            <a:r>
              <a:rPr lang="ko-KR" altLang="en-US" sz="2000" dirty="0" smtClean="0">
                <a:latin typeface="+mn-ea"/>
              </a:rPr>
              <a:t> 같음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1151054" y="326358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5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순서도: 추출 4"/>
          <p:cNvSpPr/>
          <p:nvPr/>
        </p:nvSpPr>
        <p:spPr>
          <a:xfrm rot="5400000">
            <a:off x="876730" y="1873582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180238" y="1858810"/>
            <a:ext cx="8229600" cy="646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dirty="0" err="1" smtClean="0">
                <a:latin typeface="+mn-ea"/>
              </a:rPr>
              <a:t>듀얼</a:t>
            </a:r>
            <a:r>
              <a:rPr lang="ko-KR" altLang="en-US" sz="2200" dirty="0" smtClean="0">
                <a:latin typeface="+mn-ea"/>
              </a:rPr>
              <a:t> 카메라에서 입력을 받는 비전 모델</a:t>
            </a:r>
            <a:endParaRPr lang="en-US" altLang="ko-KR" sz="2200" dirty="0" smtClean="0"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 smtClean="0">
                <a:latin typeface="맑은 고딕" charset="0"/>
                <a:ea typeface="맑은 고딕" charset="0"/>
              </a:rPr>
              <a:t>7.1</a:t>
            </a:r>
            <a:r>
              <a:rPr lang="en-US" sz="2800" dirty="0" smtClean="0">
                <a:latin typeface="맑은 고딕" charset="0"/>
                <a:ea typeface="맑은 고딕" charset="0"/>
              </a:rPr>
              <a:t>.5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층과 모델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13892" y="2147906"/>
            <a:ext cx="8425596" cy="259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왼쪽 카메라와 오른쪽 카메라에서 시각적 특징을 추출하여 합치기 위해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독립적 모델을 사용할 필요가 없다</a:t>
            </a:r>
            <a:r>
              <a:rPr lang="en-US" altLang="ko-KR" sz="20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 smtClean="0"/>
          </a:p>
          <a:p>
            <a:pPr marL="0" indent="0">
              <a:buNone/>
            </a:pPr>
            <a:r>
              <a:rPr lang="ko-KR" altLang="en-US" sz="2000" dirty="0" smtClean="0">
                <a:latin typeface="+mn-ea"/>
              </a:rPr>
              <a:t>→</a:t>
            </a:r>
            <a:r>
              <a:rPr lang="ko-KR" altLang="en-US" sz="2000" dirty="0"/>
              <a:t>가중치가 같고 동일한 표현을 </a:t>
            </a:r>
            <a:r>
              <a:rPr lang="ko-KR" altLang="en-US" sz="2000" dirty="0">
                <a:solidFill>
                  <a:srgbClr val="FF0000"/>
                </a:solidFill>
              </a:rPr>
              <a:t>공유하는 층</a:t>
            </a:r>
            <a:r>
              <a:rPr lang="ko-KR" altLang="en-US" sz="2000" dirty="0"/>
              <a:t>을 사용하기 때문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0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 케라스 콜백과 텐서보드를 사용한 딥러닝 모델 검사와 모니터링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6125" y="1730375"/>
            <a:ext cx="1055751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model.fit() 이나 model.git_generator() 로 수십 번의 에포크를 실행하는 것.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종이 비행기 날리는 것과 조금 비슷,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일단 손을 떠나면 경로와 착륙 지점을 제어할 방법 X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나쁜 결과를 피하려면? ( 종이 비행기를 낭비하지 않으려면 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종비 비행기 대신 다른 것을 사용....!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드론처럼 주변 환경을 감지한 데이터를 조작부에 전달하여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현재 상태를 바탕으로 자동으로 운전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절에서는 위 함수의 호출을 스스로 판단하고 동적으로 결정하는 방법을 살펴볼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에포크(epochs) : 전체 훈련 데이터에 수행되는 각 반복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 케라스 콜백과 텐서보드를 사용한 딥러닝 모델 검사와 모니터링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6125" y="1730375"/>
            <a:ext cx="1055751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model.fit() 이나 model.git_generator() 로 수십 번의 에포크를 실행하는 것.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종이 비행기 날리는 것과 조금 비슷,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일단 손을 떠나면 경로와 착륙 지점을 제어할 방법 X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나쁜 결과를 피하려면? ( 종이 비행기를 낭비하지 않으려면 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종비 비행기 대신 다른 것을 사용....!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 드론처럼 주변 환경을 감지한 데이터를 조작부에 전달하여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현재 상태를 바탕으로 자동으로 운전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절에서는 위 함수의 호출을 스스로 판단하고 동적으로 결정하는 방법을 살펴볼 것입니다.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에포크(epochs) : 전체 훈련 데이터에 수행되는 각 반복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98500" y="1285875"/>
            <a:ext cx="10938510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지금까지 예제는?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적절한 훈련 에포크를 알아내기 위해 첫 번째 실행에서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과대적합이 시작될 때까지 충분한 에포크로 훈련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그런 다음 최적의 에포크 횟수로 처음부터 새로운 훈련을 시작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=&gt;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낭비가 많다!!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더 좋은 처리 방법은?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=&gt;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검증 손실이 더 이상 향상되지 않을 때 훈련을 멈추는 것!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케라스 콜백을 사용하여 구현 가능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콜백(callbacks) : 모델의 fit() 메서드가 호출될 때 전달되는 객체(특정 메서드를 구현한 클래스 객체)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훈련하는 동안 모델은 여러 지점에서 콜백을 호출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- 콜백은 모델의 상태, 성능에 대한 모든 정보에 접근하고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훈련 중지, 모델 저장, 가중치 적재 또는 모델 상태 변경 등을 처리할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8510" cy="52489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콜백을 사용하는 몇 가지 사례 &gt;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모델 체크포인트 저장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: 훈련하는 동안 어떤 지점에서 모델의 현재 가중치를  저장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조기 종료(early stopping)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: 검증 손실이 더 이상 향상되지 않을 때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( 훈련하는 동안 얻은 가장 좋은 모델을 저장 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훈련하는 동안 하이퍼파라미터 값을 동적으로 조정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: 옵티마이저의 학습률 같은 경우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훈련과 검증 지표를 로그에 기록하거나 모델이 학습한 표현이 업데이트될 때마다 시각화함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: 케라스의 진행 표시줄(progress bar)이 하나의 콜백!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※ keras.callbacks 모듈은 많은 내장 콜백을 포함하고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keras.callbacks.ModelCheckpoint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keras.callbacks.EarlyStopping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keras.callbacks.LearningRateSchedular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keras.callbacks.ReduceLROnPlateau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	keras.callbacks.CSVLogger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3912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ModelCheckpoint 와 EarlyStopping 콜백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EarlyStopping 콜백 : 정해진 에포크동안 모니터링 지표가 향상되지 않을 때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ex) 과대 적합이 시작되자마자 훈련을 중지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따라서, 에포크 횟수를 줄여 다시 모델을 훈련할 필요 X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일반적으로 이 콜백은 훈련하는 동안 모델을 계속 저장해주는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		     ModelCheckpoint 와 함께 사용함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ModelCheckpoint :  훈련하는 동안 모델을 계속 저장함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		    지금까지 가장 좋은 모델만 저장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		    에포크 마지막에 다다랐을 때 최고 성능을 달성한 모델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461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974090"/>
            <a:ext cx="10224135" cy="35826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4375785"/>
            <a:ext cx="10224135" cy="2355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7096125" y="2063750"/>
            <a:ext cx="374713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-&gt; monitor 매개변수의 기본값은 ‘val_acc’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3619500" y="5302250"/>
            <a:ext cx="722376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검증 정확도를 측정하려면 compile() 메서드의 metrics 매개변수에 ‘acc’를 포함하고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fit() 메서드의 validation_data 매개변수에 검증 데이터를 전달해야 함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7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1621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ReduceLROnPlateau 콜백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ReduceLROnPlateau 콜백 : 검증 손실이 향상되지 않을 때 학습률을 작게 할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손실 곡선이 평탄할 때 학습률을 작게 하거나 크게 하면 훈련 도중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                        지역 최솟값에서 효과적으로 빠져나올 수 있음.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5064183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2981325"/>
            <a:ext cx="10728960" cy="21818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 descr="C:/Users/ehdal/AppData/Roaming/PolarisOffice/ETemp/11952_16561328/fImage1328018681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5035550"/>
            <a:ext cx="10814685" cy="13468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632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latin typeface="맑은 고딕" charset="0"/>
                <a:ea typeface="맑은 고딕" charset="0"/>
              </a:rPr>
              <a:t>7. </a:t>
            </a:r>
            <a:r>
              <a:rPr lang="ko-KR" altLang="en-US" sz="2400" dirty="0" err="1" smtClean="0">
                <a:latin typeface="맑은 고딕" charset="0"/>
                <a:ea typeface="맑은 고딕" charset="0"/>
              </a:rPr>
              <a:t>딥러닝을</a:t>
            </a:r>
            <a:r>
              <a:rPr lang="ko-KR" altLang="en-US" sz="2400" dirty="0" smtClean="0">
                <a:latin typeface="맑은 고딕" charset="0"/>
                <a:ea typeface="맑은 고딕" charset="0"/>
              </a:rPr>
              <a:t> 위한 고급도구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35000" y="1285875"/>
            <a:ext cx="10939145" cy="2385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자신만의 콜백 만들기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내장 콜백에서 제공하지 않는 경우 필요에 따라서 콜백을 만들 수 있음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(내장 콜백에서 제공하지 않는 특수한 행동이 훈련 도중 필요하면 자신만의 콜백을 만들 수 있음)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콜백은 keras.callbacks.Callback 클래스를 상속받아 구현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훈련하는 동안 호출될 여러 지점을 나타내기 위해 약속된 다음 메서드를 구현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1161195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764915"/>
            <a:ext cx="4375785" cy="28460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276850" y="3886200"/>
            <a:ext cx="691578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메서드들은 모두 logs 매개변수와 함께 호출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logs 매개변수 : 이전 배치, 에포크에 대한 훈련,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                   검증 측정값이 담겨 있는 딕셔너리가 전달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콜백은 다음 속성을 참조할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self.model : 콜백을 호출하는 모델 객체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self.validation_data : fit() 메서드에 전달된 검증 데이터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6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7.2.1 콜백을 사용하여 모델의 훈련 과정 제어하기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00075" y="1120775"/>
            <a:ext cx="105543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매 에포크의 끝에서 검증 세트의 첫 번째 샘플로 모델에 있는 모든 층의 활성화 출력을 계산하여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(Numpy 배열로) 디스크에 저장하는 자작 콜백의 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2004208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" y="1971675"/>
            <a:ext cx="9230360" cy="4286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2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14375" y="1063625"/>
            <a:ext cx="9525635" cy="1508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맑은 고딕" charset="0"/>
                <a:ea typeface="맑은 고딕" charset="0"/>
              </a:rPr>
              <a:t>텐서보드란?</a:t>
            </a: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 텐서플로와 함께 제공되는 브라우저 기반 시각화 도구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-=&gt; 실험 결과를 처리하는 효율적인 도구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텐서플로 백엔드로 케라스를 설정한 경우에만 케라스 모델에서 사용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671449215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2925445"/>
            <a:ext cx="4819015" cy="2987040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622925" y="2832100"/>
            <a:ext cx="5937885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케라스는 가능한 최단 시간에 아이디어를 실험으로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구현하도록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고속의 GPU가 빠르게 실험의 결과를 얻도록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텐서보드가 실험 결과를 처리하도록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발전은 반복되는 루프를 통해 일어남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=&gt; 루프를 많이 실행할수록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아이디어는 더 정제되고 강력해짐!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85800" y="1066800"/>
            <a:ext cx="10763885" cy="20618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맑은 고딕" charset="0"/>
                <a:ea typeface="맑은 고딕" charset="0"/>
              </a:rPr>
              <a:t>텐서보드의 핵심 목적</a:t>
            </a: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훈련 모델의 내부에서 일어나는 모든 것을 시각적으로 모니터링 할 수 있도록 도와줌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모델의 최종 손실 외에 더 많은 정보를 모니터링하면 모델 작동에 명확한 그림을 그릴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모델을 더 빠르게 개선할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04850" y="3524250"/>
            <a:ext cx="563943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텐서보드의 여러 가지 기능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훈련하는 동안 측정 지표를 시각적으로 모니터링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모델 구조를 시각화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활성화 출력과 그래디언트의 히스토그램을 그림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3D로 임베딩을 표현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42950" y="1085850"/>
            <a:ext cx="105543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예 ) IMDB 감성 분석 문제를 위해 1D 컨브넷을 훈련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  빈도가 높은 2,000개 단어만 사용  -&gt;  단어 임베딩을 시각화하기가 쉬움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00050" y="1771650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7-7. 텐서 보드를 이요한 텍스트 분류 모델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6262823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146300"/>
            <a:ext cx="6623685" cy="46170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5" name="그림 24" descr="C:/Users/ehdal/AppData/Roaming/PolarisOffice/ETemp/11952_16561328/fImage31392237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2146300"/>
            <a:ext cx="4731385" cy="30975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008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514350" y="1104900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7-8 텐서보드 로그 파일을 위한 디렉터리 생성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1142245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471295"/>
            <a:ext cx="2010410" cy="339090"/>
          </a:xfrm>
          <a:prstGeom prst="rect">
            <a:avLst/>
          </a:prstGeom>
          <a:noFill/>
        </p:spPr>
      </p:pic>
      <p:pic>
        <p:nvPicPr>
          <p:cNvPr id="25" name="그림 24" descr="C:/Users/ehdal/AppData/Roaming/PolarisOffice/ETemp/11952_16561328/fImage1959624698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00300"/>
            <a:ext cx="6820535" cy="255333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509905" y="2072005"/>
            <a:ext cx="54679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7-9 텐서보드 콜백과 함께 모델 훈련하기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11952_16561328/fImage197242507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5000625"/>
            <a:ext cx="8757285" cy="12484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8" name="그림 27" descr="C:/Users/ehdal/AppData/Roaming/PolarisOffice/ETemp/11952_16561328/fImage481325119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667125"/>
            <a:ext cx="5163185" cy="743585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8477250" y="3238500"/>
            <a:ext cx="3334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Prompt 창 실행!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7.2.2 텐서보드 소개 : 텐서플로의 시각화 프레임워크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ehdal/AppData/Roaming/PolarisOffice/ETemp/11952_16561328/fImage62476266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1009015"/>
            <a:ext cx="4808855" cy="5238115"/>
          </a:xfrm>
          <a:prstGeom prst="rect">
            <a:avLst/>
          </a:prstGeom>
          <a:noFill/>
        </p:spPr>
      </p:pic>
      <p:pic>
        <p:nvPicPr>
          <p:cNvPr id="23" name="그림 22" descr="C:/Users/ehdal/AppData/Roaming/PolarisOffice/ETemp/11952_16561328/fImage4731426785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95" y="1236980"/>
            <a:ext cx="2802890" cy="4641850"/>
          </a:xfrm>
          <a:prstGeom prst="rect">
            <a:avLst/>
          </a:prstGeom>
          <a:noFill/>
        </p:spPr>
      </p:pic>
      <p:pic>
        <p:nvPicPr>
          <p:cNvPr id="24" name="그림 23" descr="C:/Users/ehdal/AppData/Roaming/PolarisOffice/ETemp/11952_16561328/fImage52276926877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95" y="1898650"/>
            <a:ext cx="3626485" cy="313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8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670" cy="248920"/>
          </a:xfrm>
          <a:custGeom>
            <a:avLst/>
            <a:gdLst>
              <a:gd name="TX0" fmla="*/ 2474 w 3494"/>
              <a:gd name="TY0" fmla="*/ 0 h 3100"/>
              <a:gd name="TX1" fmla="*/ 2546 w 3494"/>
              <a:gd name="TY1" fmla="*/ 0 h 3100"/>
              <a:gd name="TX2" fmla="*/ 2618 w 3494"/>
              <a:gd name="TY2" fmla="*/ 5 h 3100"/>
              <a:gd name="TX3" fmla="*/ 2689 w 3494"/>
              <a:gd name="TY3" fmla="*/ 15 h 3100"/>
              <a:gd name="TX4" fmla="*/ 2758 w 3494"/>
              <a:gd name="TY4" fmla="*/ 31 h 3100"/>
              <a:gd name="TX5" fmla="*/ 2828 w 3494"/>
              <a:gd name="TY5" fmla="*/ 51 h 3100"/>
              <a:gd name="TX6" fmla="*/ 2896 w 3494"/>
              <a:gd name="TY6" fmla="*/ 76 h 3100"/>
              <a:gd name="TX7" fmla="*/ 2963 w 3494"/>
              <a:gd name="TY7" fmla="*/ 108 h 3100"/>
              <a:gd name="TX8" fmla="*/ 3026 w 3494"/>
              <a:gd name="TY8" fmla="*/ 143 h 3100"/>
              <a:gd name="TX9" fmla="*/ 3088 w 3494"/>
              <a:gd name="TY9" fmla="*/ 183 h 3100"/>
              <a:gd name="TX10" fmla="*/ 3147 w 3494"/>
              <a:gd name="TY10" fmla="*/ 230 h 3100"/>
              <a:gd name="TX11" fmla="*/ 3204 w 3494"/>
              <a:gd name="TY11" fmla="*/ 281 h 3100"/>
              <a:gd name="TX12" fmla="*/ 3256 w 3494"/>
              <a:gd name="TY12" fmla="*/ 336 h 3100"/>
              <a:gd name="TX13" fmla="*/ 3303 w 3494"/>
              <a:gd name="TY13" fmla="*/ 394 h 3100"/>
              <a:gd name="TX14" fmla="*/ 3345 w 3494"/>
              <a:gd name="TY14" fmla="*/ 455 h 3100"/>
              <a:gd name="TX15" fmla="*/ 3382 w 3494"/>
              <a:gd name="TY15" fmla="*/ 518 h 3100"/>
              <a:gd name="TX16" fmla="*/ 3413 w 3494"/>
              <a:gd name="TY16" fmla="*/ 582 h 3100"/>
              <a:gd name="TX17" fmla="*/ 3439 w 3494"/>
              <a:gd name="TY17" fmla="*/ 650 h 3100"/>
              <a:gd name="TX18" fmla="*/ 3460 w 3494"/>
              <a:gd name="TY18" fmla="*/ 717 h 3100"/>
              <a:gd name="TX19" fmla="*/ 3475 w 3494"/>
              <a:gd name="TY19" fmla="*/ 786 h 3100"/>
              <a:gd name="TX20" fmla="*/ 3486 w 3494"/>
              <a:gd name="TY20" fmla="*/ 856 h 3100"/>
              <a:gd name="TX21" fmla="*/ 3491 w 3494"/>
              <a:gd name="TY21" fmla="*/ 926 h 3100"/>
              <a:gd name="TX22" fmla="*/ 3491 w 3494"/>
              <a:gd name="TY22" fmla="*/ 996 h 3100"/>
              <a:gd name="TX23" fmla="*/ 3486 w 3494"/>
              <a:gd name="TY23" fmla="*/ 1066 h 3100"/>
              <a:gd name="TX24" fmla="*/ 3475 w 3494"/>
              <a:gd name="TY24" fmla="*/ 1136 h 3100"/>
              <a:gd name="TX25" fmla="*/ 3460 w 3494"/>
              <a:gd name="TY25" fmla="*/ 1205 h 3100"/>
              <a:gd name="TX26" fmla="*/ 3439 w 3494"/>
              <a:gd name="TY26" fmla="*/ 1273 h 3100"/>
              <a:gd name="TX27" fmla="*/ 3413 w 3494"/>
              <a:gd name="TY27" fmla="*/ 1339 h 3100"/>
              <a:gd name="TX28" fmla="*/ 3382 w 3494"/>
              <a:gd name="TY28" fmla="*/ 1404 h 3100"/>
              <a:gd name="TX29" fmla="*/ 3345 w 3494"/>
              <a:gd name="TY29" fmla="*/ 1467 h 3100"/>
              <a:gd name="TX30" fmla="*/ 3303 w 3494"/>
              <a:gd name="TY30" fmla="*/ 1528 h 3100"/>
              <a:gd name="TX31" fmla="*/ 3256 w 3494"/>
              <a:gd name="TY31" fmla="*/ 1586 h 3100"/>
              <a:gd name="TX32" fmla="*/ 3204 w 3494"/>
              <a:gd name="TY32" fmla="*/ 1641 h 3100"/>
              <a:gd name="TX33" fmla="*/ 2007 w 3494"/>
              <a:gd name="TY33" fmla="*/ 2813 h 3100"/>
              <a:gd name="TX34" fmla="*/ 1988 w 3494"/>
              <a:gd name="TY34" fmla="*/ 2828 h 3100"/>
              <a:gd name="TX35" fmla="*/ 1965 w 3494"/>
              <a:gd name="TY35" fmla="*/ 2838 h 3100"/>
              <a:gd name="TX36" fmla="*/ 1942 w 3494"/>
              <a:gd name="TY36" fmla="*/ 2844 h 3100"/>
              <a:gd name="TX37" fmla="*/ 1918 w 3494"/>
              <a:gd name="TY37" fmla="*/ 2844 h 3100"/>
              <a:gd name="TX38" fmla="*/ 1894 w 3494"/>
              <a:gd name="TY38" fmla="*/ 2838 h 3100"/>
              <a:gd name="TX39" fmla="*/ 1873 w 3494"/>
              <a:gd name="TY39" fmla="*/ 2828 h 3100"/>
              <a:gd name="TX40" fmla="*/ 1853 w 3494"/>
              <a:gd name="TY40" fmla="*/ 2813 h 3100"/>
              <a:gd name="TX41" fmla="*/ 1837 w 3494"/>
              <a:gd name="TY41" fmla="*/ 2793 h 3100"/>
              <a:gd name="TX42" fmla="*/ 1827 w 3494"/>
              <a:gd name="TY42" fmla="*/ 2772 h 3100"/>
              <a:gd name="TX43" fmla="*/ 1821 w 3494"/>
              <a:gd name="TY43" fmla="*/ 2749 h 3100"/>
              <a:gd name="TX44" fmla="*/ 1821 w 3494"/>
              <a:gd name="TY44" fmla="*/ 2726 h 3100"/>
              <a:gd name="TX45" fmla="*/ 1827 w 3494"/>
              <a:gd name="TY45" fmla="*/ 2703 h 3100"/>
              <a:gd name="TX46" fmla="*/ 1837 w 3494"/>
              <a:gd name="TY46" fmla="*/ 2681 h 3100"/>
              <a:gd name="TX47" fmla="*/ 1853 w 3494"/>
              <a:gd name="TY47" fmla="*/ 2662 h 3100"/>
              <a:gd name="TX48" fmla="*/ 3035 w 3494"/>
              <a:gd name="TY48" fmla="*/ 1505 h 3100"/>
              <a:gd name="TX49" fmla="*/ 3079 w 3494"/>
              <a:gd name="TY49" fmla="*/ 1458 h 3100"/>
              <a:gd name="TX50" fmla="*/ 3118 w 3494"/>
              <a:gd name="TY50" fmla="*/ 1407 h 3100"/>
              <a:gd name="TX51" fmla="*/ 3153 w 3494"/>
              <a:gd name="TY51" fmla="*/ 1355 h 3100"/>
              <a:gd name="TX52" fmla="*/ 3183 w 3494"/>
              <a:gd name="TY52" fmla="*/ 1300 h 3100"/>
              <a:gd name="TX53" fmla="*/ 3208 w 3494"/>
              <a:gd name="TY53" fmla="*/ 1243 h 3100"/>
              <a:gd name="TX54" fmla="*/ 3228 w 3494"/>
              <a:gd name="TY54" fmla="*/ 1185 h 3100"/>
              <a:gd name="TX55" fmla="*/ 3242 w 3494"/>
              <a:gd name="TY55" fmla="*/ 1126 h 3100"/>
              <a:gd name="TX56" fmla="*/ 3253 w 3494"/>
              <a:gd name="TY56" fmla="*/ 1066 h 3100"/>
              <a:gd name="TX57" fmla="*/ 3257 w 3494"/>
              <a:gd name="TY57" fmla="*/ 1006 h 3100"/>
              <a:gd name="TX58" fmla="*/ 3257 w 3494"/>
              <a:gd name="TY58" fmla="*/ 946 h 3100"/>
              <a:gd name="TX59" fmla="*/ 3253 w 3494"/>
              <a:gd name="TY59" fmla="*/ 885 h 3100"/>
              <a:gd name="TX60" fmla="*/ 3242 w 3494"/>
              <a:gd name="TY60" fmla="*/ 826 h 3100"/>
              <a:gd name="TX61" fmla="*/ 3228 w 3494"/>
              <a:gd name="TY61" fmla="*/ 766 h 3100"/>
              <a:gd name="TX62" fmla="*/ 3208 w 3494"/>
              <a:gd name="TY62" fmla="*/ 709 h 3100"/>
              <a:gd name="TX63" fmla="*/ 3183 w 3494"/>
              <a:gd name="TY63" fmla="*/ 653 h 3100"/>
              <a:gd name="TX64" fmla="*/ 3153 w 3494"/>
              <a:gd name="TY64" fmla="*/ 598 h 3100"/>
              <a:gd name="TX65" fmla="*/ 3118 w 3494"/>
              <a:gd name="TY65" fmla="*/ 545 h 3100"/>
              <a:gd name="TX66" fmla="*/ 3079 w 3494"/>
              <a:gd name="TY66" fmla="*/ 495 h 3100"/>
              <a:gd name="TX67" fmla="*/ 3035 w 3494"/>
              <a:gd name="TY67" fmla="*/ 448 h 3100"/>
              <a:gd name="TX68" fmla="*/ 2985 w 3494"/>
              <a:gd name="TY68" fmla="*/ 403 h 3100"/>
              <a:gd name="TX69" fmla="*/ 2935 w 3494"/>
              <a:gd name="TY69" fmla="*/ 364 h 3100"/>
              <a:gd name="TX70" fmla="*/ 2881 w 3494"/>
              <a:gd name="TY70" fmla="*/ 331 h 3100"/>
              <a:gd name="TX71" fmla="*/ 2825 w 3494"/>
              <a:gd name="TY71" fmla="*/ 301 h 3100"/>
              <a:gd name="TX72" fmla="*/ 2767 w 3494"/>
              <a:gd name="TY72" fmla="*/ 277 h 3100"/>
              <a:gd name="TX73" fmla="*/ 2708 w 3494"/>
              <a:gd name="TY73" fmla="*/ 258 h 3100"/>
              <a:gd name="TX74" fmla="*/ 2648 w 3494"/>
              <a:gd name="TY74" fmla="*/ 243 h 3100"/>
              <a:gd name="TX75" fmla="*/ 2586 w 3494"/>
              <a:gd name="TY75" fmla="*/ 234 h 3100"/>
              <a:gd name="TX76" fmla="*/ 2525 w 3494"/>
              <a:gd name="TY76" fmla="*/ 229 h 3100"/>
              <a:gd name="TX77" fmla="*/ 2464 w 3494"/>
              <a:gd name="TY77" fmla="*/ 229 h 3100"/>
              <a:gd name="TX78" fmla="*/ 2402 w 3494"/>
              <a:gd name="TY78" fmla="*/ 234 h 3100"/>
              <a:gd name="TX79" fmla="*/ 2340 w 3494"/>
              <a:gd name="TY79" fmla="*/ 243 h 3100"/>
              <a:gd name="TX80" fmla="*/ 2280 w 3494"/>
              <a:gd name="TY80" fmla="*/ 258 h 3100"/>
              <a:gd name="TX81" fmla="*/ 2221 w 3494"/>
              <a:gd name="TY81" fmla="*/ 277 h 3100"/>
              <a:gd name="TX82" fmla="*/ 2164 w 3494"/>
              <a:gd name="TY82" fmla="*/ 301 h 3100"/>
              <a:gd name="TX83" fmla="*/ 2108 w 3494"/>
              <a:gd name="TY83" fmla="*/ 331 h 3100"/>
              <a:gd name="TX84" fmla="*/ 2055 w 3494"/>
              <a:gd name="TY84" fmla="*/ 364 h 3100"/>
              <a:gd name="TX85" fmla="*/ 2003 w 3494"/>
              <a:gd name="TY85" fmla="*/ 403 h 3100"/>
              <a:gd name="TX86" fmla="*/ 1955 w 3494"/>
              <a:gd name="TY86" fmla="*/ 448 h 3100"/>
              <a:gd name="TX87" fmla="*/ 378 w 3494"/>
              <a:gd name="TY87" fmla="*/ 1972 h 3100"/>
              <a:gd name="TX88" fmla="*/ 341 w 3494"/>
              <a:gd name="TY88" fmla="*/ 2013 h 3100"/>
              <a:gd name="TX89" fmla="*/ 307 w 3494"/>
              <a:gd name="TY89" fmla="*/ 2057 h 3100"/>
              <a:gd name="TX90" fmla="*/ 280 w 3494"/>
              <a:gd name="TY90" fmla="*/ 2102 h 3100"/>
              <a:gd name="TX91" fmla="*/ 258 w 3494"/>
              <a:gd name="TY91" fmla="*/ 2149 h 3100"/>
              <a:gd name="TX92" fmla="*/ 241 w 3494"/>
              <a:gd name="TY92" fmla="*/ 2199 h 3100"/>
              <a:gd name="TX93" fmla="*/ 228 w 3494"/>
              <a:gd name="TY93" fmla="*/ 2248 h 3100"/>
              <a:gd name="TX94" fmla="*/ 220 w 3494"/>
              <a:gd name="TY94" fmla="*/ 2299 h 3100"/>
              <a:gd name="TX95" fmla="*/ 218 w 3494"/>
              <a:gd name="TY95" fmla="*/ 2350 h 3100"/>
              <a:gd name="TX96" fmla="*/ 220 w 3494"/>
              <a:gd name="TY96" fmla="*/ 2402 h 3100"/>
              <a:gd name="TX97" fmla="*/ 228 w 3494"/>
              <a:gd name="TY97" fmla="*/ 2452 h 3100"/>
              <a:gd name="TX98" fmla="*/ 241 w 3494"/>
              <a:gd name="TY98" fmla="*/ 2503 h 3100"/>
              <a:gd name="TX99" fmla="*/ 258 w 3494"/>
              <a:gd name="TY99" fmla="*/ 2551 h 3100"/>
              <a:gd name="TX100" fmla="*/ 280 w 3494"/>
              <a:gd name="TY100" fmla="*/ 2599 h 3100"/>
              <a:gd name="TX101" fmla="*/ 307 w 3494"/>
              <a:gd name="TY101" fmla="*/ 2644 h 3100"/>
              <a:gd name="TX102" fmla="*/ 341 w 3494"/>
              <a:gd name="TY102" fmla="*/ 2687 h 3100"/>
              <a:gd name="TX103" fmla="*/ 378 w 3494"/>
              <a:gd name="TY103" fmla="*/ 2728 h 3100"/>
              <a:gd name="TX104" fmla="*/ 419 w 3494"/>
              <a:gd name="TY104" fmla="*/ 2765 h 3100"/>
              <a:gd name="TX105" fmla="*/ 463 w 3494"/>
              <a:gd name="TY105" fmla="*/ 2796 h 3100"/>
              <a:gd name="TX106" fmla="*/ 509 w 3494"/>
              <a:gd name="TY106" fmla="*/ 2824 h 3100"/>
              <a:gd name="TX107" fmla="*/ 558 w 3494"/>
              <a:gd name="TY107" fmla="*/ 2846 h 3100"/>
              <a:gd name="TX108" fmla="*/ 608 w 3494"/>
              <a:gd name="TY108" fmla="*/ 2863 h 3100"/>
              <a:gd name="TX109" fmla="*/ 660 w 3494"/>
              <a:gd name="TY109" fmla="*/ 2874 h 3100"/>
              <a:gd name="TX110" fmla="*/ 711 w 3494"/>
              <a:gd name="TY110" fmla="*/ 2882 h 3100"/>
              <a:gd name="TX111" fmla="*/ 763 w 3494"/>
              <a:gd name="TY111" fmla="*/ 2885 h 3100"/>
              <a:gd name="TX112" fmla="*/ 816 w 3494"/>
              <a:gd name="TY112" fmla="*/ 2882 h 3100"/>
              <a:gd name="TX113" fmla="*/ 867 w 3494"/>
              <a:gd name="TY113" fmla="*/ 2874 h 3100"/>
              <a:gd name="TX114" fmla="*/ 919 w 3494"/>
              <a:gd name="TY114" fmla="*/ 2863 h 3100"/>
              <a:gd name="TX115" fmla="*/ 968 w 3494"/>
              <a:gd name="TY115" fmla="*/ 2846 h 3100"/>
              <a:gd name="TX116" fmla="*/ 1018 w 3494"/>
              <a:gd name="TY116" fmla="*/ 2824 h 3100"/>
              <a:gd name="TX117" fmla="*/ 1064 w 3494"/>
              <a:gd name="TY117" fmla="*/ 2796 h 3100"/>
              <a:gd name="TX118" fmla="*/ 1108 w 3494"/>
              <a:gd name="TY118" fmla="*/ 2765 h 3100"/>
              <a:gd name="TX119" fmla="*/ 1149 w 3494"/>
              <a:gd name="TY119" fmla="*/ 2728 h 3100"/>
              <a:gd name="TX120" fmla="*/ 2741 w 3494"/>
              <a:gd name="TY120" fmla="*/ 1187 h 3100"/>
              <a:gd name="TX121" fmla="*/ 2768 w 3494"/>
              <a:gd name="TY121" fmla="*/ 1158 h 3100"/>
              <a:gd name="TX122" fmla="*/ 2791 w 3494"/>
              <a:gd name="TY122" fmla="*/ 1125 h 3100"/>
              <a:gd name="TX123" fmla="*/ 2809 w 3494"/>
              <a:gd name="TY123" fmla="*/ 1091 h 3100"/>
              <a:gd name="TX124" fmla="*/ 2823 w 3494"/>
              <a:gd name="TY124" fmla="*/ 1055 h 3100"/>
              <a:gd name="TX125" fmla="*/ 2831 w 3494"/>
              <a:gd name="TY125" fmla="*/ 1018 h 3100"/>
              <a:gd name="TX126" fmla="*/ 2837 w 3494"/>
              <a:gd name="TY126" fmla="*/ 980 h 3100"/>
              <a:gd name="TX127" fmla="*/ 2837 w 3494"/>
              <a:gd name="TY127" fmla="*/ 942 h 3100"/>
              <a:gd name="TX128" fmla="*/ 2831 w 3494"/>
              <a:gd name="TY128" fmla="*/ 904 h 3100"/>
              <a:gd name="TX129" fmla="*/ 2823 w 3494"/>
              <a:gd name="TY129" fmla="*/ 867 h 3100"/>
              <a:gd name="TX130" fmla="*/ 2809 w 3494"/>
              <a:gd name="TY130" fmla="*/ 832 h 3100"/>
              <a:gd name="TX131" fmla="*/ 2791 w 3494"/>
              <a:gd name="TY131" fmla="*/ 797 h 3100"/>
              <a:gd name="TX132" fmla="*/ 2768 w 3494"/>
              <a:gd name="TY132" fmla="*/ 764 h 3100"/>
              <a:gd name="TX133" fmla="*/ 2741 w 3494"/>
              <a:gd name="TY133" fmla="*/ 734 h 3100"/>
              <a:gd name="TX134" fmla="*/ 2710 w 3494"/>
              <a:gd name="TY134" fmla="*/ 707 h 3100"/>
              <a:gd name="TX135" fmla="*/ 2677 w 3494"/>
              <a:gd name="TY135" fmla="*/ 685 h 3100"/>
              <a:gd name="TX136" fmla="*/ 2642 w 3494"/>
              <a:gd name="TY136" fmla="*/ 668 h 3100"/>
              <a:gd name="TX137" fmla="*/ 2605 w 3494"/>
              <a:gd name="TY137" fmla="*/ 654 h 3100"/>
              <a:gd name="TX138" fmla="*/ 2567 w 3494"/>
              <a:gd name="TY138" fmla="*/ 645 h 3100"/>
              <a:gd name="TX139" fmla="*/ 2528 w 3494"/>
              <a:gd name="TY139" fmla="*/ 641 h 3100"/>
              <a:gd name="TX140" fmla="*/ 2490 w 3494"/>
              <a:gd name="TY140" fmla="*/ 641 h 3100"/>
              <a:gd name="TX141" fmla="*/ 2452 w 3494"/>
              <a:gd name="TY141" fmla="*/ 645 h 3100"/>
              <a:gd name="TX142" fmla="*/ 2415 w 3494"/>
              <a:gd name="TY142" fmla="*/ 654 h 3100"/>
              <a:gd name="TX143" fmla="*/ 2377 w 3494"/>
              <a:gd name="TY143" fmla="*/ 668 h 3100"/>
              <a:gd name="TX144" fmla="*/ 2343 w 3494"/>
              <a:gd name="TY144" fmla="*/ 685 h 3100"/>
              <a:gd name="TX145" fmla="*/ 2309 w 3494"/>
              <a:gd name="TY145" fmla="*/ 707 h 3100"/>
              <a:gd name="TX146" fmla="*/ 2278 w 3494"/>
              <a:gd name="TY146" fmla="*/ 734 h 3100"/>
              <a:gd name="TX147" fmla="*/ 1082 w 3494"/>
              <a:gd name="TY147" fmla="*/ 1906 h 3100"/>
              <a:gd name="TX148" fmla="*/ 1062 w 3494"/>
              <a:gd name="TY148" fmla="*/ 1922 h 3100"/>
              <a:gd name="TX149" fmla="*/ 1040 w 3494"/>
              <a:gd name="TY149" fmla="*/ 1931 h 3100"/>
              <a:gd name="TX150" fmla="*/ 1017 w 3494"/>
              <a:gd name="TY150" fmla="*/ 1937 h 3100"/>
              <a:gd name="TX151" fmla="*/ 992 w 3494"/>
              <a:gd name="TY151" fmla="*/ 1937 h 3100"/>
              <a:gd name="TX152" fmla="*/ 969 w 3494"/>
              <a:gd name="TY152" fmla="*/ 1931 h 3100"/>
              <a:gd name="TX153" fmla="*/ 947 w 3494"/>
              <a:gd name="TY153" fmla="*/ 1922 h 3100"/>
              <a:gd name="TX154" fmla="*/ 927 w 3494"/>
              <a:gd name="TY154" fmla="*/ 1906 h 3100"/>
              <a:gd name="TX155" fmla="*/ 911 w 3494"/>
              <a:gd name="TY155" fmla="*/ 1887 h 3100"/>
              <a:gd name="TX156" fmla="*/ 900 w 3494"/>
              <a:gd name="TY156" fmla="*/ 1865 h 3100"/>
              <a:gd name="TX157" fmla="*/ 896 w 3494"/>
              <a:gd name="TY157" fmla="*/ 1842 h 3100"/>
              <a:gd name="TX158" fmla="*/ 896 w 3494"/>
              <a:gd name="TY158" fmla="*/ 1819 h 3100"/>
              <a:gd name="TX159" fmla="*/ 900 w 3494"/>
              <a:gd name="TY159" fmla="*/ 1796 h 3100"/>
              <a:gd name="TX160" fmla="*/ 911 w 3494"/>
              <a:gd name="TY160" fmla="*/ 1775 h 3100"/>
              <a:gd name="TX161" fmla="*/ 927 w 3494"/>
              <a:gd name="TY161" fmla="*/ 1755 h 3100"/>
              <a:gd name="TX162" fmla="*/ 2123 w 3494"/>
              <a:gd name="TY162" fmla="*/ 583 h 3100"/>
              <a:gd name="TX163" fmla="*/ 2165 w 3494"/>
              <a:gd name="TY163" fmla="*/ 546 h 3100"/>
              <a:gd name="TX164" fmla="*/ 2209 w 3494"/>
              <a:gd name="TY164" fmla="*/ 515 h 3100"/>
              <a:gd name="TX165" fmla="*/ 2255 w 3494"/>
              <a:gd name="TY165" fmla="*/ 488 h 3100"/>
              <a:gd name="TX166" fmla="*/ 2304 w 3494"/>
              <a:gd name="TY166" fmla="*/ 465 h 3100"/>
              <a:gd name="TX167" fmla="*/ 2354 w 3494"/>
              <a:gd name="TY167" fmla="*/ 449 h 3100"/>
              <a:gd name="TX168" fmla="*/ 2405 w 3494"/>
              <a:gd name="TY168" fmla="*/ 436 h 3100"/>
              <a:gd name="TX169" fmla="*/ 2457 w 3494"/>
              <a:gd name="TY169" fmla="*/ 429 h 3100"/>
              <a:gd name="TX170" fmla="*/ 2509 w 3494"/>
              <a:gd name="TY170" fmla="*/ 427 h 3100"/>
              <a:gd name="TX171" fmla="*/ 2562 w 3494"/>
              <a:gd name="TY171" fmla="*/ 429 h 3100"/>
              <a:gd name="TX172" fmla="*/ 2613 w 3494"/>
              <a:gd name="TY172" fmla="*/ 436 h 3100"/>
              <a:gd name="TX173" fmla="*/ 2665 w 3494"/>
              <a:gd name="TY173" fmla="*/ 449 h 3100"/>
              <a:gd name="TX174" fmla="*/ 2714 w 3494"/>
              <a:gd name="TY174" fmla="*/ 465 h 3100"/>
              <a:gd name="TX175" fmla="*/ 2763 w 3494"/>
              <a:gd name="TY175" fmla="*/ 488 h 3100"/>
              <a:gd name="TX176" fmla="*/ 2810 w 3494"/>
              <a:gd name="TY176" fmla="*/ 515 h 3100"/>
              <a:gd name="TX177" fmla="*/ 2854 w 3494"/>
              <a:gd name="TY177" fmla="*/ 546 h 3100"/>
              <a:gd name="TX178" fmla="*/ 2895 w 3494"/>
              <a:gd name="TY178" fmla="*/ 583 h 3100"/>
              <a:gd name="TX179" fmla="*/ 2932 w 3494"/>
              <a:gd name="TY179" fmla="*/ 623 h 3100"/>
              <a:gd name="TX180" fmla="*/ 2965 w 3494"/>
              <a:gd name="TY180" fmla="*/ 666 h 3100"/>
              <a:gd name="TX181" fmla="*/ 2993 w 3494"/>
              <a:gd name="TY181" fmla="*/ 713 h 3100"/>
              <a:gd name="TX182" fmla="*/ 3015 w 3494"/>
              <a:gd name="TY182" fmla="*/ 760 h 3100"/>
              <a:gd name="TX183" fmla="*/ 3032 w 3494"/>
              <a:gd name="TY183" fmla="*/ 809 h 3100"/>
              <a:gd name="TX184" fmla="*/ 3045 w 3494"/>
              <a:gd name="TY184" fmla="*/ 859 h 3100"/>
              <a:gd name="TX185" fmla="*/ 3053 w 3494"/>
              <a:gd name="TY185" fmla="*/ 910 h 3100"/>
              <a:gd name="TX186" fmla="*/ 3055 w 3494"/>
              <a:gd name="TY186" fmla="*/ 961 h 3100"/>
              <a:gd name="TX187" fmla="*/ 3053 w 3494"/>
              <a:gd name="TY187" fmla="*/ 1012 h 3100"/>
              <a:gd name="TX188" fmla="*/ 3045 w 3494"/>
              <a:gd name="TY188" fmla="*/ 1063 h 3100"/>
              <a:gd name="TX189" fmla="*/ 3032 w 3494"/>
              <a:gd name="TY189" fmla="*/ 1113 h 3100"/>
              <a:gd name="TX190" fmla="*/ 3015 w 3494"/>
              <a:gd name="TY190" fmla="*/ 1162 h 3100"/>
              <a:gd name="TX191" fmla="*/ 2993 w 3494"/>
              <a:gd name="TY191" fmla="*/ 1209 h 3100"/>
              <a:gd name="TX192" fmla="*/ 2965 w 3494"/>
              <a:gd name="TY192" fmla="*/ 1255 h 3100"/>
              <a:gd name="TX193" fmla="*/ 2932 w 3494"/>
              <a:gd name="TY193" fmla="*/ 1298 h 3100"/>
              <a:gd name="TX194" fmla="*/ 2895 w 3494"/>
              <a:gd name="TY194" fmla="*/ 1339 h 3100"/>
              <a:gd name="TX195" fmla="*/ 1303 w 3494"/>
              <a:gd name="TY195" fmla="*/ 2879 h 3100"/>
              <a:gd name="TX196" fmla="*/ 1255 w 3494"/>
              <a:gd name="TY196" fmla="*/ 2923 h 3100"/>
              <a:gd name="TX197" fmla="*/ 1203 w 3494"/>
              <a:gd name="TY197" fmla="*/ 2962 h 3100"/>
              <a:gd name="TX198" fmla="*/ 1150 w 3494"/>
              <a:gd name="TY198" fmla="*/ 2995 h 3100"/>
              <a:gd name="TX199" fmla="*/ 1094 w 3494"/>
              <a:gd name="TY199" fmla="*/ 3025 h 3100"/>
              <a:gd name="TX200" fmla="*/ 1036 w 3494"/>
              <a:gd name="TY200" fmla="*/ 3049 h 3100"/>
              <a:gd name="TX201" fmla="*/ 977 w 3494"/>
              <a:gd name="TY201" fmla="*/ 3068 h 3100"/>
              <a:gd name="TX202" fmla="*/ 917 w 3494"/>
              <a:gd name="TY202" fmla="*/ 3083 h 3100"/>
              <a:gd name="TX203" fmla="*/ 855 w 3494"/>
              <a:gd name="TY203" fmla="*/ 3092 h 3100"/>
              <a:gd name="TX204" fmla="*/ 794 w 3494"/>
              <a:gd name="TY204" fmla="*/ 3097 h 3100"/>
              <a:gd name="TX205" fmla="*/ 733 w 3494"/>
              <a:gd name="TY205" fmla="*/ 3097 h 3100"/>
              <a:gd name="TX206" fmla="*/ 671 w 3494"/>
              <a:gd name="TY206" fmla="*/ 3092 h 3100"/>
              <a:gd name="TX207" fmla="*/ 609 w 3494"/>
              <a:gd name="TY207" fmla="*/ 3083 h 3100"/>
              <a:gd name="TX208" fmla="*/ 549 w 3494"/>
              <a:gd name="TY208" fmla="*/ 3068 h 3100"/>
              <a:gd name="TX209" fmla="*/ 490 w 3494"/>
              <a:gd name="TY209" fmla="*/ 3049 h 3100"/>
              <a:gd name="TX210" fmla="*/ 433 w 3494"/>
              <a:gd name="TY210" fmla="*/ 3025 h 3100"/>
              <a:gd name="TX211" fmla="*/ 377 w 3494"/>
              <a:gd name="TY211" fmla="*/ 2995 h 3100"/>
              <a:gd name="TX212" fmla="*/ 323 w 3494"/>
              <a:gd name="TY212" fmla="*/ 2962 h 3100"/>
              <a:gd name="TX213" fmla="*/ 272 w 3494"/>
              <a:gd name="TY213" fmla="*/ 2923 h 3100"/>
              <a:gd name="TX214" fmla="*/ 224 w 3494"/>
              <a:gd name="TY214" fmla="*/ 2879 h 3100"/>
              <a:gd name="TX215" fmla="*/ 178 w 3494"/>
              <a:gd name="TY215" fmla="*/ 2832 h 3100"/>
              <a:gd name="TX216" fmla="*/ 139 w 3494"/>
              <a:gd name="TY216" fmla="*/ 2782 h 3100"/>
              <a:gd name="TX217" fmla="*/ 104 w 3494"/>
              <a:gd name="TY217" fmla="*/ 2729 h 3100"/>
              <a:gd name="TX218" fmla="*/ 75 w 3494"/>
              <a:gd name="TY218" fmla="*/ 2674 h 3100"/>
              <a:gd name="TX219" fmla="*/ 51 w 3494"/>
              <a:gd name="TY219" fmla="*/ 2617 h 3100"/>
              <a:gd name="TX220" fmla="*/ 30 w 3494"/>
              <a:gd name="TY220" fmla="*/ 2560 h 3100"/>
              <a:gd name="TX221" fmla="*/ 15 w 3494"/>
              <a:gd name="TY221" fmla="*/ 2501 h 3100"/>
              <a:gd name="TX222" fmla="*/ 5 w 3494"/>
              <a:gd name="TY222" fmla="*/ 2441 h 3100"/>
              <a:gd name="TX223" fmla="*/ 0 w 3494"/>
              <a:gd name="TY223" fmla="*/ 2381 h 3100"/>
              <a:gd name="TX224" fmla="*/ 0 w 3494"/>
              <a:gd name="TY224" fmla="*/ 2321 h 3100"/>
              <a:gd name="TX225" fmla="*/ 5 w 3494"/>
              <a:gd name="TY225" fmla="*/ 2260 h 3100"/>
              <a:gd name="TX226" fmla="*/ 15 w 3494"/>
              <a:gd name="TY226" fmla="*/ 2200 h 3100"/>
              <a:gd name="TX227" fmla="*/ 30 w 3494"/>
              <a:gd name="TY227" fmla="*/ 2141 h 3100"/>
              <a:gd name="TX228" fmla="*/ 51 w 3494"/>
              <a:gd name="TY228" fmla="*/ 2083 h 3100"/>
              <a:gd name="TX229" fmla="*/ 75 w 3494"/>
              <a:gd name="TY229" fmla="*/ 2027 h 3100"/>
              <a:gd name="TX230" fmla="*/ 104 w 3494"/>
              <a:gd name="TY230" fmla="*/ 1972 h 3100"/>
              <a:gd name="TX231" fmla="*/ 139 w 3494"/>
              <a:gd name="TY231" fmla="*/ 1920 h 3100"/>
              <a:gd name="TX232" fmla="*/ 178 w 3494"/>
              <a:gd name="TY232" fmla="*/ 1869 h 3100"/>
              <a:gd name="TX233" fmla="*/ 224 w 3494"/>
              <a:gd name="TY233" fmla="*/ 1822 h 3100"/>
              <a:gd name="TX234" fmla="*/ 1815 w 3494"/>
              <a:gd name="TY234" fmla="*/ 281 h 3100"/>
              <a:gd name="TX235" fmla="*/ 1872 w 3494"/>
              <a:gd name="TY235" fmla="*/ 230 h 3100"/>
              <a:gd name="TX236" fmla="*/ 1931 w 3494"/>
              <a:gd name="TY236" fmla="*/ 183 h 3100"/>
              <a:gd name="TX237" fmla="*/ 1992 w 3494"/>
              <a:gd name="TY237" fmla="*/ 143 h 3100"/>
              <a:gd name="TX238" fmla="*/ 2057 w 3494"/>
              <a:gd name="TY238" fmla="*/ 108 h 3100"/>
              <a:gd name="TX239" fmla="*/ 2123 w 3494"/>
              <a:gd name="TY239" fmla="*/ 76 h 3100"/>
              <a:gd name="TX240" fmla="*/ 2191 w 3494"/>
              <a:gd name="TY240" fmla="*/ 51 h 3100"/>
              <a:gd name="TX241" fmla="*/ 2261 w 3494"/>
              <a:gd name="TY241" fmla="*/ 31 h 3100"/>
              <a:gd name="TX242" fmla="*/ 2331 w 3494"/>
              <a:gd name="TY242" fmla="*/ 15 h 3100"/>
              <a:gd name="TX243" fmla="*/ 2402 w 3494"/>
              <a:gd name="TY243" fmla="*/ 5 h 3100"/>
              <a:gd name="TX244" fmla="*/ 2474 w 3494"/>
              <a:gd name="TY244" fmla="*/ 0 h 31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4" h="310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딥러닝을 위한 고급 도구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771525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7.2.3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2640" y="2256790"/>
            <a:ext cx="10995025" cy="21234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케라스 콜백은 훈련하는 동안 모델을 모니터링 하고 모델 상태를 바탕으로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자동으로 작업을 수행하는 손쉬운 방법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텐서플로를 사용하면 텐서보드를 이용하여 모델 상황을 브라우저에서 시각화할 수 있음.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케라스 모델에서는 TensorBoard 콜백을 통해 사용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9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3"/>
            <a:ext cx="11326495" cy="427291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7.3.1</a:t>
            </a:r>
            <a:r>
              <a:rPr lang="ko-KR" altLang="en-US" sz="1700" dirty="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-</a:t>
            </a:r>
            <a:r>
              <a:rPr lang="ko-KR" altLang="en-US" sz="1700" dirty="0">
                <a:latin typeface="맑은 고딕"/>
                <a:ea typeface="맑은 고딕"/>
              </a:rPr>
              <a:t>배치 정규화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900" b="1" dirty="0">
                <a:latin typeface="맑은 고딕"/>
                <a:ea typeface="맑은 고딕"/>
              </a:rPr>
              <a:t>정규화</a:t>
            </a:r>
            <a:r>
              <a:rPr lang="ko-KR" altLang="en-US" sz="1700" dirty="0">
                <a:latin typeface="맑은 고딕"/>
                <a:ea typeface="맑은 고딕"/>
              </a:rPr>
              <a:t>란 </a:t>
            </a:r>
            <a:r>
              <a:rPr lang="en-US" altLang="ko-KR" sz="1700" dirty="0">
                <a:latin typeface="맑은 고딕"/>
                <a:ea typeface="맑은 고딕"/>
              </a:rPr>
              <a:t>: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ko-KR" altLang="en-US" sz="1700" dirty="0" err="1">
                <a:latin typeface="맑은 고딕"/>
                <a:ea typeface="맑은 고딕"/>
              </a:rPr>
              <a:t>머신러닝</a:t>
            </a:r>
            <a:r>
              <a:rPr lang="ko-KR" altLang="en-US" sz="1700" dirty="0">
                <a:latin typeface="맑은 고딕"/>
                <a:ea typeface="맑은 고딕"/>
              </a:rPr>
              <a:t> 모델에 주입되는 샘플들을 균일하게 만드는 광범위한 방법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이전 예제들 방법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배치 정규화 활용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1652" y="2680643"/>
            <a:ext cx="7674404" cy="7483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1652" y="3429000"/>
            <a:ext cx="6570710" cy="25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1326495" cy="30346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7.3 모델의 성능을 최대로 끌어올리기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7.3.1</a:t>
            </a:r>
            <a:r>
              <a:rPr lang="ko-KR" altLang="en-US" sz="170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깊이별 분리 합성곱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채널별로 독립된 합성곱 각 채널들의</a:t>
            </a:r>
            <a:r>
              <a:rPr lang="ko-KR" altLang="en-US" sz="1700" b="1">
                <a:latin typeface="맑은 고딕"/>
                <a:ea typeface="맑은 고딕"/>
              </a:rPr>
              <a:t> </a:t>
            </a:r>
            <a:r>
              <a:rPr lang="ko-KR" altLang="en-US" sz="1900" b="1">
                <a:latin typeface="맑은 고딕"/>
                <a:ea typeface="맑은 고딕"/>
              </a:rPr>
              <a:t>다양성</a:t>
            </a:r>
            <a:r>
              <a:rPr lang="ko-KR" altLang="en-US" sz="1700">
                <a:latin typeface="맑은 고딕"/>
                <a:ea typeface="맑은 고딕"/>
              </a:rPr>
              <a:t>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900" b="1">
                <a:latin typeface="맑은 고딕"/>
                <a:ea typeface="맑은 고딕"/>
              </a:rPr>
              <a:t>파라미터의 무분별한 증가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900" b="1">
                <a:latin typeface="맑은 고딕"/>
                <a:ea typeface="맑은 고딕"/>
              </a:rPr>
              <a:t>	및 연산의 수의 과다</a:t>
            </a:r>
            <a:r>
              <a:rPr lang="ko-KR" altLang="en-US" sz="1700">
                <a:latin typeface="맑은 고딕"/>
                <a:ea typeface="맑은 고딕"/>
              </a:rPr>
              <a:t>를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보안해준다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618629" y="930251"/>
            <a:ext cx="5105376" cy="49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86362" y="3583206"/>
            <a:ext cx="389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Sequential </a:t>
            </a:r>
            <a:r>
              <a:rPr lang="ko-KR" altLang="en-US" sz="2000" dirty="0" smtClean="0"/>
              <a:t>모델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차례대로 쌓은 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00" y="1754154"/>
            <a:ext cx="3077477" cy="4025316"/>
          </a:xfrm>
          <a:prstGeom prst="rect">
            <a:avLst/>
          </a:prstGeom>
        </p:spPr>
      </p:pic>
      <p:sp>
        <p:nvSpPr>
          <p:cNvPr id="13" name="순서도: 추출 12"/>
          <p:cNvSpPr/>
          <p:nvPr/>
        </p:nvSpPr>
        <p:spPr>
          <a:xfrm rot="16200000">
            <a:off x="5391840" y="3660508"/>
            <a:ext cx="298028" cy="24550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1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" name="텍스트 상자 20"/>
          <p:cNvSpPr txBox="1"/>
          <p:nvPr/>
        </p:nvSpPr>
        <p:spPr>
          <a:xfrm>
            <a:off x="397510" y="583562"/>
            <a:ext cx="11326495" cy="1955664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7.3.1</a:t>
            </a:r>
            <a:r>
              <a:rPr lang="ko-KR" altLang="en-US" sz="1700" dirty="0">
                <a:latin typeface="맑은 고딕"/>
                <a:ea typeface="맑은 고딕"/>
              </a:rPr>
              <a:t> 고급 구조 패턴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-</a:t>
            </a:r>
            <a:r>
              <a:rPr lang="ko-KR" altLang="en-US" sz="1900" b="1" dirty="0" err="1">
                <a:latin typeface="맑은 고딕"/>
                <a:ea typeface="맑은 고딕"/>
              </a:rPr>
              <a:t>깊이별</a:t>
            </a:r>
            <a:r>
              <a:rPr lang="ko-KR" altLang="en-US" sz="1900" b="1" dirty="0">
                <a:latin typeface="맑은 고딕"/>
                <a:ea typeface="맑은 고딕"/>
              </a:rPr>
              <a:t> 분리 </a:t>
            </a:r>
            <a:r>
              <a:rPr lang="ko-KR" altLang="en-US" sz="1900" b="1" dirty="0" err="1">
                <a:latin typeface="맑은 고딕"/>
                <a:ea typeface="맑은 고딕"/>
              </a:rPr>
              <a:t>합성곱</a:t>
            </a:r>
            <a:r>
              <a:rPr lang="ko-KR" altLang="en-US" sz="1900" b="1" dirty="0">
                <a:latin typeface="맑은 고딕"/>
                <a:ea typeface="맑은 고딕"/>
              </a:rPr>
              <a:t> </a:t>
            </a:r>
            <a:r>
              <a:rPr lang="ko-KR" altLang="en-US" sz="1700" dirty="0">
                <a:latin typeface="맑은 고딕"/>
                <a:ea typeface="맑은 고딕"/>
              </a:rPr>
              <a:t>예시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069" y="1989856"/>
            <a:ext cx="9317862" cy="466643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10801448">
            <a:off x="7113443" y="5743843"/>
            <a:ext cx="1746250" cy="91207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71057" y="5543261"/>
            <a:ext cx="2020454" cy="1113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59886" y="5878139"/>
            <a:ext cx="1895045" cy="64348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lt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각 채널들을 합치는 부분</a:t>
            </a:r>
            <a:r>
              <a:rPr lang="en-US" altLang="ko-KR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lt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4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7장 딥러닝을 위한 고급 도구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1326495" cy="58798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7.3 </a:t>
            </a:r>
            <a:r>
              <a:rPr sz="1700" dirty="0" err="1">
                <a:latin typeface="맑은 고딕"/>
                <a:ea typeface="맑은 고딕"/>
              </a:rPr>
              <a:t>모델의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성능을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최대로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끌어올리기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7.3.2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900" b="1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 err="1">
                <a:latin typeface="맑은 고딕"/>
                <a:ea typeface="맑은 고딕"/>
              </a:rPr>
              <a:t>란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>
                <a:latin typeface="맑은 고딕"/>
                <a:ea typeface="맑은 고딕"/>
              </a:rPr>
              <a:t>:</a:t>
            </a:r>
            <a:r>
              <a:rPr lang="ko-KR" altLang="en-US" sz="1700" dirty="0">
                <a:latin typeface="맑은 고딕"/>
                <a:ea typeface="맑은 고딕"/>
              </a:rPr>
              <a:t> 층의 개수</a:t>
            </a:r>
            <a:r>
              <a:rPr lang="en-US" altLang="ko-KR" sz="1700" dirty="0">
                <a:latin typeface="맑은 고딕"/>
                <a:ea typeface="맑은 고딕"/>
              </a:rPr>
              <a:t>,</a:t>
            </a:r>
            <a:r>
              <a:rPr lang="ko-KR" altLang="en-US" sz="1700" dirty="0">
                <a:latin typeface="맑은 고딕"/>
                <a:ea typeface="맑은 고딕"/>
              </a:rPr>
              <a:t> 층마다의 </a:t>
            </a:r>
            <a:r>
              <a:rPr lang="ko-KR" altLang="en-US" sz="1700" dirty="0" err="1">
                <a:latin typeface="맑은 고딕"/>
                <a:ea typeface="맑은 고딕"/>
              </a:rPr>
              <a:t>유닛</a:t>
            </a:r>
            <a:r>
              <a:rPr lang="ko-KR" altLang="en-US" sz="1700" dirty="0">
                <a:latin typeface="맑은 고딕"/>
                <a:ea typeface="맑은 고딕"/>
              </a:rPr>
              <a:t> 개수</a:t>
            </a:r>
            <a:r>
              <a:rPr lang="en-US" altLang="ko-KR" sz="1700" dirty="0">
                <a:latin typeface="맑은 고딕"/>
                <a:ea typeface="맑은 고딕"/>
              </a:rPr>
              <a:t>,</a:t>
            </a:r>
            <a:r>
              <a:rPr lang="ko-KR" altLang="en-US" sz="1700" dirty="0">
                <a:latin typeface="맑은 고딕"/>
                <a:ea typeface="맑은 고딕"/>
              </a:rPr>
              <a:t> 어떤 활성화 함수 사용여부 등의 구조와 관련된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  </a:t>
            </a:r>
            <a:r>
              <a:rPr lang="ko-KR" altLang="en-US" sz="1700" dirty="0" err="1">
                <a:latin typeface="맑은 고딕"/>
                <a:ea typeface="맑은 고딕"/>
              </a:rPr>
              <a:t>파라미터</a:t>
            </a: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전형적인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 과정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1.</a:t>
            </a:r>
            <a:r>
              <a:rPr lang="ko-KR" altLang="en-US" sz="1700" dirty="0">
                <a:latin typeface="맑은 고딕"/>
                <a:ea typeface="맑은 고딕"/>
              </a:rPr>
              <a:t> 일련의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하이퍼파라미터를</a:t>
            </a:r>
            <a:r>
              <a:rPr lang="ko-KR" altLang="en-US" sz="1700" dirty="0">
                <a:latin typeface="맑은 고딕"/>
                <a:ea typeface="맑은 고딕"/>
              </a:rPr>
              <a:t> 자동으로 선택합니다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2.</a:t>
            </a:r>
            <a:r>
              <a:rPr lang="ko-KR" altLang="en-US" sz="1700" dirty="0">
                <a:latin typeface="맑은 고딕"/>
                <a:ea typeface="맑은 고딕"/>
              </a:rPr>
              <a:t> 선택된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하이퍼파라미터로</a:t>
            </a:r>
            <a:r>
              <a:rPr lang="ko-KR" altLang="en-US" sz="1700" dirty="0">
                <a:latin typeface="맑은 고딕"/>
                <a:ea typeface="맑은 고딕"/>
              </a:rPr>
              <a:t> 모델을 만듭니다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3.</a:t>
            </a:r>
            <a:r>
              <a:rPr lang="ko-KR" altLang="en-US" sz="1700" dirty="0">
                <a:latin typeface="맑은 고딕"/>
                <a:ea typeface="맑은 고딕"/>
              </a:rPr>
              <a:t> 훈련 데이터에 학습하고 검증 데이터에서 최종 성능을 측정합니다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4.</a:t>
            </a:r>
            <a:r>
              <a:rPr lang="ko-KR" altLang="en-US" sz="1700" dirty="0">
                <a:latin typeface="맑은 고딕"/>
                <a:ea typeface="맑은 고딕"/>
              </a:rPr>
              <a:t> 다음으로 시도할 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하이퍼파라미터를</a:t>
            </a:r>
            <a:r>
              <a:rPr lang="ko-KR" altLang="en-US" sz="1700" dirty="0">
                <a:latin typeface="맑은 고딕"/>
                <a:ea typeface="맑은 고딕"/>
              </a:rPr>
              <a:t> 자동으로 선택합니다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5.</a:t>
            </a:r>
            <a:r>
              <a:rPr lang="ko-KR" altLang="en-US" sz="1700" dirty="0">
                <a:latin typeface="맑은 고딕"/>
                <a:ea typeface="맑은 고딕"/>
              </a:rPr>
              <a:t> 이 과정을 반복합니다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		</a:t>
            </a:r>
            <a:r>
              <a:rPr lang="en-US" altLang="ko-KR" sz="1700" dirty="0">
                <a:latin typeface="맑은 고딕"/>
                <a:ea typeface="맑은 고딕"/>
              </a:rPr>
              <a:t>6.</a:t>
            </a:r>
            <a:r>
              <a:rPr lang="ko-KR" altLang="en-US" sz="1700" dirty="0">
                <a:latin typeface="맑은 고딕"/>
                <a:ea typeface="맑은 고딕"/>
              </a:rPr>
              <a:t> 마지막으로 테스트 데이터에서 성능을 측정합니다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하이퍼파라미터</a:t>
            </a:r>
            <a:r>
              <a:rPr lang="ko-KR" altLang="en-US" sz="1700" dirty="0">
                <a:latin typeface="맑은 고딕"/>
                <a:ea typeface="맑은 고딕"/>
              </a:rPr>
              <a:t> 최적화 분야는 사용할 수 있는 도구가 매우 적고 그렇기에 랜덤 탐색 혹은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파이썬</a:t>
            </a:r>
            <a:r>
              <a:rPr lang="ko-KR" altLang="en-US" sz="1700" dirty="0">
                <a:latin typeface="맑은 고딕"/>
                <a:ea typeface="맑은 고딕"/>
              </a:rPr>
              <a:t> 라이브러리 </a:t>
            </a:r>
            <a:r>
              <a:rPr lang="en-US" altLang="ko-KR" sz="1700" dirty="0" err="1">
                <a:latin typeface="맑은 고딕"/>
                <a:ea typeface="맑은 고딕"/>
              </a:rPr>
              <a:t>Hyperopt</a:t>
            </a:r>
            <a:r>
              <a:rPr lang="ko-KR" altLang="en-US" sz="1700" dirty="0">
                <a:latin typeface="맑은 고딕"/>
                <a:ea typeface="맑은 고딕"/>
              </a:rPr>
              <a:t>를 사용하는 방법이 최선이다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7.3.3</a:t>
            </a:r>
            <a:r>
              <a:rPr lang="ko-KR" altLang="en-US" sz="1700" dirty="0">
                <a:latin typeface="맑은 고딕"/>
                <a:ea typeface="맑은 고딕"/>
              </a:rPr>
              <a:t> 모델 앙상블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모델 앙상블은 각기 다른 </a:t>
            </a:r>
            <a:r>
              <a:rPr lang="ko-KR" altLang="en-US" sz="1700" dirty="0" err="1">
                <a:latin typeface="맑은 고딕"/>
                <a:ea typeface="맑은 고딕"/>
              </a:rPr>
              <a:t>분류기들의</a:t>
            </a:r>
            <a:r>
              <a:rPr lang="ko-KR" altLang="en-US" sz="1700" dirty="0">
                <a:latin typeface="맑은 고딕"/>
                <a:ea typeface="맑은 고딕"/>
              </a:rPr>
              <a:t> 다양성과 예측들을 합쳐 더 좋은 예측을 만들어 내는 기법이다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36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9"/>
          <p:cNvSpPr txBox="1">
            <a:spLocks/>
          </p:cNvSpPr>
          <p:nvPr/>
        </p:nvSpPr>
        <p:spPr>
          <a:xfrm>
            <a:off x="3117850" y="2969895"/>
            <a:ext cx="549275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latin typeface="맑은 고딕" charset="0"/>
                <a:ea typeface="맑은 고딕" charset="0"/>
              </a:rPr>
              <a:t>8</a:t>
            </a:r>
            <a:r>
              <a:rPr lang="en-US" altLang="ko-KR" sz="2400" dirty="0" smtClean="0">
                <a:latin typeface="맑은 고딕" charset="0"/>
                <a:ea typeface="맑은 고딕" charset="0"/>
              </a:rPr>
              <a:t>. </a:t>
            </a:r>
            <a:r>
              <a:rPr lang="ko-KR" altLang="en-US" sz="2400" dirty="0" smtClean="0">
                <a:latin typeface="맑은 고딕" charset="0"/>
                <a:ea typeface="맑은 고딕" charset="0"/>
              </a:rPr>
              <a:t>생성 모델을 위한 </a:t>
            </a:r>
            <a:r>
              <a:rPr lang="ko-KR" altLang="en-US" sz="2400" dirty="0" err="1" smtClean="0">
                <a:latin typeface="맑은 고딕" charset="0"/>
                <a:ea typeface="맑은 고딕" charset="0"/>
              </a:rPr>
              <a:t>딥러닝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&lt; 8장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생성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모델을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/>
                <a:ea typeface="맑은 고딕"/>
              </a:rPr>
              <a:t>딥러닝</a:t>
            </a:r>
            <a:r>
              <a:rPr sz="1600" dirty="0">
                <a:solidFill>
                  <a:schemeClr val="tx1"/>
                </a:solidFill>
                <a:latin typeface="맑은 고딕"/>
                <a:ea typeface="맑은 고딕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3"/>
            <a:ext cx="6722745" cy="320611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 dirty="0">
                <a:latin typeface="맑은 고딕"/>
                <a:ea typeface="맑은 고딕"/>
              </a:rPr>
              <a:t>8.1 </a:t>
            </a:r>
            <a:r>
              <a:rPr sz="1700" dirty="0" err="1">
                <a:latin typeface="맑은 고딕"/>
                <a:ea typeface="맑은 고딕"/>
              </a:rPr>
              <a:t>LSTM으로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텍스트</a:t>
            </a:r>
            <a:r>
              <a:rPr sz="1700" dirty="0">
                <a:latin typeface="맑은 고딕"/>
                <a:ea typeface="맑은 고딕"/>
              </a:rPr>
              <a:t> </a:t>
            </a:r>
            <a:r>
              <a:rPr sz="1700" dirty="0" err="1">
                <a:latin typeface="맑은 고딕"/>
                <a:ea typeface="맑은 고딕"/>
              </a:rPr>
              <a:t>생성하기</a:t>
            </a: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dirty="0">
                <a:latin typeface="맑은 고딕"/>
                <a:ea typeface="맑은 고딕"/>
              </a:rPr>
              <a:t>8.1.2</a:t>
            </a:r>
            <a:r>
              <a:rPr lang="ko-KR" altLang="en-US" sz="1700" dirty="0">
                <a:latin typeface="맑은 고딕"/>
                <a:ea typeface="맑은 고딕"/>
              </a:rPr>
              <a:t> 시퀀스 데이터를 어떻게 생성할까</a:t>
            </a:r>
            <a:r>
              <a:rPr lang="en-US" altLang="ko-KR" sz="1700" dirty="0">
                <a:latin typeface="맑은 고딕"/>
                <a:ea typeface="맑은 고딕"/>
              </a:rPr>
              <a:t>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앞서 </a:t>
            </a:r>
            <a:r>
              <a:rPr lang="en-US" altLang="ko-KR" sz="1700" dirty="0">
                <a:latin typeface="맑은 고딕"/>
                <a:ea typeface="맑은 고딕"/>
              </a:rPr>
              <a:t>6</a:t>
            </a:r>
            <a:r>
              <a:rPr lang="ko-KR" altLang="en-US" sz="1700" dirty="0">
                <a:latin typeface="맑은 고딕"/>
                <a:ea typeface="맑은 고딕"/>
              </a:rPr>
              <a:t>장에서 살펴본 </a:t>
            </a:r>
            <a:r>
              <a:rPr lang="en-US" altLang="ko-KR" sz="1700" dirty="0" err="1">
                <a:latin typeface="맑은 고딕"/>
                <a:ea typeface="맑은 고딕"/>
              </a:rPr>
              <a:t>rnn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lstm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gru</a:t>
            </a:r>
            <a:r>
              <a:rPr lang="ko-KR" altLang="en-US" sz="1700" dirty="0">
                <a:latin typeface="맑은 고딕"/>
                <a:ea typeface="맑은 고딕"/>
              </a:rPr>
              <a:t> 같은 구조에서 시퀀스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데이터를 생성하는 일반적인 방법은 이전 토큰을 </a:t>
            </a:r>
            <a:r>
              <a:rPr lang="ko-KR" altLang="en-US" sz="1700" dirty="0" err="1">
                <a:latin typeface="맑은 고딕"/>
                <a:ea typeface="맑은 고딕"/>
              </a:rPr>
              <a:t>입력으</a:t>
            </a:r>
            <a:r>
              <a:rPr lang="ko-KR" altLang="en-US" sz="1700" dirty="0">
                <a:latin typeface="맑은 고딕"/>
                <a:ea typeface="맑은 고딕"/>
              </a:rPr>
              <a:t>	</a:t>
            </a:r>
            <a:r>
              <a:rPr lang="ko-KR" altLang="en-US" sz="1700" dirty="0" err="1">
                <a:latin typeface="맑은 고딕"/>
                <a:ea typeface="맑은 고딕"/>
              </a:rPr>
              <a:t>로</a:t>
            </a:r>
            <a:r>
              <a:rPr lang="ko-KR" altLang="en-US" sz="1700" dirty="0">
                <a:latin typeface="맑은 고딕"/>
                <a:ea typeface="맑은 고딕"/>
              </a:rPr>
              <a:t> 시퀀스의 다음 </a:t>
            </a:r>
            <a:r>
              <a:rPr lang="en-US" altLang="ko-KR" sz="1700" dirty="0">
                <a:latin typeface="맑은 고딕"/>
                <a:ea typeface="맑은 고딕"/>
              </a:rPr>
              <a:t>1</a:t>
            </a:r>
            <a:r>
              <a:rPr lang="ko-KR" altLang="en-US" sz="1700" dirty="0">
                <a:latin typeface="맑은 고딕"/>
                <a:ea typeface="맑은 고딕"/>
              </a:rPr>
              <a:t>개 또는 몇 개의 토큰을 예측하는 것이	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  <a:r>
              <a:rPr lang="ko-KR" altLang="en-US" sz="1700" dirty="0">
                <a:latin typeface="맑은 고딕"/>
                <a:ea typeface="맑은 고딕"/>
              </a:rPr>
              <a:t> </a:t>
            </a:r>
            <a:r>
              <a:rPr lang="en-US" altLang="ko-KR" sz="1700" dirty="0" err="1">
                <a:latin typeface="맑은 고딕"/>
                <a:ea typeface="맑은 고딕"/>
              </a:rPr>
              <a:t>hihell</a:t>
            </a:r>
            <a:r>
              <a:rPr lang="ko-KR" altLang="en-US" sz="1700" dirty="0">
                <a:latin typeface="맑은 고딕"/>
                <a:ea typeface="맑은 고딕"/>
              </a:rPr>
              <a:t>가 주어지면 다음글자 </a:t>
            </a:r>
            <a:r>
              <a:rPr lang="en-US" altLang="ko-KR" sz="1700" dirty="0">
                <a:latin typeface="맑은 고딕"/>
                <a:ea typeface="맑은 고딕"/>
              </a:rPr>
              <a:t>o</a:t>
            </a:r>
            <a:r>
              <a:rPr lang="ko-KR" altLang="en-US" sz="1700" dirty="0">
                <a:latin typeface="맑은 고딕"/>
                <a:ea typeface="맑은 고딕"/>
              </a:rPr>
              <a:t> 를 예측하도록 네트워크	를 훈련시키는 구조로 이를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dirty="0">
                <a:latin typeface="맑은 고딕"/>
                <a:ea typeface="맑은 고딕"/>
              </a:rPr>
              <a:t>	언어 모델이라 부릅니다</a:t>
            </a:r>
            <a:r>
              <a:rPr lang="en-US" altLang="ko-KR" sz="1700" dirty="0">
                <a:latin typeface="맑은 고딕"/>
                <a:ea typeface="맑은 고딕"/>
              </a:rPr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 dirty="0">
              <a:latin typeface="맑은 고딕"/>
              <a:ea typeface="맑은 고딕"/>
            </a:endParaRPr>
          </a:p>
        </p:txBody>
      </p:sp>
      <p:pic>
        <p:nvPicPr>
          <p:cNvPr id="22" name="그림 2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116641" y="2858134"/>
            <a:ext cx="7805484" cy="37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6722745" cy="50158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8.1.3</a:t>
            </a:r>
            <a:r>
              <a:rPr lang="ko-KR" altLang="en-US" sz="1700">
                <a:latin typeface="맑은 고딕"/>
                <a:ea typeface="맑은 고딕"/>
              </a:rPr>
              <a:t> 샘플링 전략의 중요성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700" b="1">
                <a:latin typeface="맑은 고딕"/>
                <a:ea typeface="맑은 고딕"/>
              </a:rPr>
              <a:t>탐욕적 샘플링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예측가능한 </a:t>
            </a:r>
            <a:r>
              <a:rPr lang="en-US" altLang="ko-KR" sz="1700">
                <a:latin typeface="맑은 고딕"/>
                <a:ea typeface="맑은 고딕"/>
              </a:rPr>
              <a:t>,</a:t>
            </a:r>
            <a:r>
              <a:rPr lang="ko-KR" altLang="en-US" sz="1700">
                <a:latin typeface="맑은 고딕"/>
                <a:ea typeface="맑은 고딕"/>
              </a:rPr>
              <a:t>반복적인 문자열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ko-KR" altLang="en-US" sz="1700" b="1">
                <a:latin typeface="맑은 고딕"/>
                <a:ea typeface="맑은 고딕"/>
              </a:rPr>
              <a:t>확률적 샘플링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무작위적 문자열 구성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두 샘플링의 적절한 조합이 중요</a:t>
            </a:r>
            <a:r>
              <a:rPr lang="en-US" altLang="ko-KR" sz="1700">
                <a:latin typeface="맑은 고딕"/>
                <a:ea typeface="맑은 고딕"/>
              </a:rPr>
              <a:t>!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적절한 조합을 위해 사용하는 </a:t>
            </a:r>
            <a:r>
              <a:rPr lang="ko-KR" altLang="en-US" sz="1700" b="1">
                <a:latin typeface="맑은 고딕"/>
                <a:ea typeface="맑은 고딕"/>
              </a:rPr>
              <a:t>소프트맥스 온도 파라미터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b="1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b="1">
                <a:latin typeface="맑은 고딕"/>
                <a:ea typeface="맑은 고딕"/>
              </a:rPr>
              <a:t>	그리고 그 온도에 따라 변하는 엔트로피 </a:t>
            </a:r>
            <a:r>
              <a:rPr lang="en-US" altLang="ko-KR" sz="1700" b="1">
                <a:latin typeface="맑은 고딕"/>
                <a:ea typeface="맑은 고딕"/>
              </a:rPr>
              <a:t>?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9214">
            <a:off x="7038534" y="1944836"/>
            <a:ext cx="4693496" cy="45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6722745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말뭉치를 내려받아 소문자 </a:t>
            </a:r>
            <a:r>
              <a:rPr lang="en-US" altLang="ko-KR" sz="1700">
                <a:latin typeface="맑은 고딕"/>
                <a:ea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en-US" altLang="ko-KR" sz="1700">
                <a:latin typeface="맑은 고딕"/>
                <a:ea typeface="맑은 고딕"/>
              </a:rPr>
              <a:t>lower</a:t>
            </a:r>
            <a:r>
              <a:rPr lang="ko-KR" altLang="en-US" sz="1700">
                <a:latin typeface="맑은 고딕"/>
                <a:ea typeface="맑은 고딕"/>
              </a:rPr>
              <a:t>함수 </a:t>
            </a:r>
            <a:r>
              <a:rPr lang="en-US" altLang="ko-KR" sz="1700">
                <a:latin typeface="맑은 고딕"/>
                <a:ea typeface="맑은 고딕"/>
              </a:rPr>
              <a:t>)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     로 바꾸어주는 부분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  <a:r>
              <a:rPr lang="ko-KR" altLang="en-US" sz="1700">
                <a:latin typeface="맑은 고딕"/>
                <a:ea typeface="맑은 고딕"/>
              </a:rPr>
              <a:t>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935" y="2729230"/>
            <a:ext cx="11174128" cy="21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6722745" cy="11296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510" y="1713230"/>
            <a:ext cx="6715664" cy="46263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5674" y="2780119"/>
            <a:ext cx="6766326" cy="35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10580372" cy="475869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	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		</a:t>
            </a:r>
            <a:r>
              <a:rPr lang="en-US" altLang="ko-KR" sz="1700">
                <a:latin typeface="맑은 고딕"/>
                <a:ea typeface="맑은 고딕"/>
              </a:rPr>
              <a:t>             -</a:t>
            </a:r>
            <a:r>
              <a:rPr lang="ko-KR" altLang="en-US" sz="1700">
                <a:latin typeface="맑은 고딕"/>
                <a:ea typeface="맑은 고딕"/>
              </a:rPr>
              <a:t>샘플링 함수 정의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다음 글자 예측기 단일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520" y="1713230"/>
            <a:ext cx="7120255" cy="1998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520" y="3711261"/>
            <a:ext cx="7120255" cy="983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9880" y="4203153"/>
            <a:ext cx="5532119" cy="26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10580372" cy="37204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	</a:t>
            </a: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        </a:t>
            </a:r>
            <a:r>
              <a:rPr lang="ko-KR" altLang="en-US" sz="1700" b="1">
                <a:latin typeface="맑은 고딕"/>
                <a:ea typeface="맑은 고딕"/>
              </a:rPr>
              <a:t>텍스트 생성 루프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3419" y="0"/>
            <a:ext cx="5601170" cy="68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10580372" cy="475869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8.1 LSTM으로 텍스트 생성하기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8.1.4</a:t>
            </a:r>
            <a:r>
              <a:rPr lang="ko-KR" altLang="en-US" sz="1700">
                <a:latin typeface="맑은 고딕"/>
                <a:ea typeface="맑은 고딕"/>
              </a:rPr>
              <a:t> 글자 수준의 </a:t>
            </a:r>
            <a:r>
              <a:rPr lang="en-US" altLang="ko-KR" sz="1700">
                <a:latin typeface="맑은 고딕"/>
                <a:ea typeface="맑은 고딕"/>
              </a:rPr>
              <a:t>lSTM</a:t>
            </a:r>
            <a:r>
              <a:rPr lang="ko-KR" altLang="en-US" sz="1700">
                <a:latin typeface="맑은 고딕"/>
                <a:ea typeface="맑은 고딕"/>
              </a:rPr>
              <a:t> 텍스트 생성 모델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결과 교재 </a:t>
            </a:r>
            <a:r>
              <a:rPr lang="en-US" altLang="ko-KR" sz="1700">
                <a:latin typeface="맑은 고딕"/>
                <a:ea typeface="맑은 고딕"/>
              </a:rPr>
              <a:t>362p </a:t>
            </a:r>
            <a:r>
              <a:rPr lang="ko-KR" altLang="en-US" sz="1700">
                <a:latin typeface="맑은 고딕"/>
                <a:ea typeface="맑은 고딕"/>
              </a:rPr>
              <a:t>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2760" y="0"/>
            <a:ext cx="6984391" cy="65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5297" y="1840779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다중 입력 모델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97" y="2749946"/>
            <a:ext cx="4966490" cy="30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397510" y="583565"/>
            <a:ext cx="9723120" cy="11296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딥드림이란</a:t>
            </a:r>
            <a:r>
              <a:rPr lang="en-US" altLang="ko-KR" sz="1700">
                <a:latin typeface="맑은 고딕"/>
                <a:ea typeface="맑은 고딕"/>
              </a:rPr>
              <a:t>?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합성곱 신경망이 학습한 표현을 사용하여 예술적으로 조작하는 기법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7203" y="1713230"/>
            <a:ext cx="9157594" cy="49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3"/>
            <a:ext cx="9723120" cy="52825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훈련된 인셉션</a:t>
            </a:r>
            <a:r>
              <a:rPr lang="en-US" altLang="ko-KR" sz="1700">
                <a:latin typeface="맑은 고딕"/>
                <a:ea typeface="맑은 고딕"/>
              </a:rPr>
              <a:t>v3</a:t>
            </a:r>
            <a:r>
              <a:rPr lang="ko-KR" altLang="en-US" sz="1700">
                <a:latin typeface="맑은 고딕"/>
                <a:ea typeface="맑은 고딕"/>
              </a:rPr>
              <a:t> 모델 로드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					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딥드림 설정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510" y="1529937"/>
            <a:ext cx="10457563" cy="2735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6062" y="4265474"/>
            <a:ext cx="3089010" cy="23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386842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최대화할 손실 정의 부분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044" y="1497983"/>
            <a:ext cx="11129372" cy="53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과정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492" y="1713230"/>
            <a:ext cx="10273016" cy="50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     	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과정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0567" y="1713230"/>
            <a:ext cx="7490269" cy="51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3"/>
            <a:ext cx="9723120" cy="112966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스케일에 걸쳐 실행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747" y="1713230"/>
            <a:ext cx="8068403" cy="48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스케일에 걸쳐 실행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726" y="1106470"/>
            <a:ext cx="9171798" cy="50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경사상승법 연속적인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스케일에 걸쳐 실행</a:t>
            </a:r>
            <a:r>
              <a:rPr lang="en-US" altLang="ko-KR" sz="1700">
                <a:latin typeface="맑은 고딕"/>
                <a:ea typeface="맑은 고딕"/>
              </a:rPr>
              <a:t>#3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7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0856" y="1147617"/>
            <a:ext cx="7854394" cy="56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91071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유틸리티 함수</a:t>
            </a:r>
            <a:r>
              <a:rPr lang="en-US" altLang="ko-KR" sz="1700">
                <a:latin typeface="맑은 고딕"/>
                <a:ea typeface="맑은 고딕"/>
              </a:rPr>
              <a:t>#1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사용한 이미지 복원 부분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7659" y="732130"/>
            <a:ext cx="5504138" cy="53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"/>
          <p:cNvSpPr txBox="1"/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600">
                <a:solidFill>
                  <a:schemeClr val="tx1"/>
                </a:solidFill>
                <a:latin typeface="맑은 고딕"/>
                <a:ea typeface="맑은 고딕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0"/>
          <p:cNvSpPr txBox="1"/>
          <p:nvPr/>
        </p:nvSpPr>
        <p:spPr>
          <a:xfrm>
            <a:off x="397510" y="583562"/>
            <a:ext cx="9723120" cy="138684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sz="1700">
                <a:latin typeface="맑은 고딕"/>
                <a:ea typeface="맑은 고딕"/>
              </a:rPr>
              <a:t>8.2 딥드림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	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8.2.1</a:t>
            </a:r>
            <a:r>
              <a:rPr lang="ko-KR" altLang="en-US" sz="1700">
                <a:latin typeface="맑은 고딕"/>
                <a:ea typeface="맑은 고딕"/>
              </a:rPr>
              <a:t> 딥드림 구현             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700">
              <a:latin typeface="맑은 고딕"/>
              <a:ea typeface="맑은 고딕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유틸리티 함수</a:t>
            </a:r>
            <a:r>
              <a:rPr lang="en-US" altLang="ko-KR" sz="1700">
                <a:latin typeface="맑은 고딕"/>
                <a:ea typeface="맑은 고딕"/>
              </a:rPr>
              <a:t>#2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0922" y="0"/>
            <a:ext cx="812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3717" y="1736700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다중 출력 모델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17" y="2489464"/>
            <a:ext cx="4727170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 뉴럴 스타일 트랜스퍼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941451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딥드림 이외에 딥러닝을 사용하여 이미지를 변경하는 또 다른 주요 분야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뉴럴 스타일 트랜스퍼 알고리즘은 처음 소개된 이후에 많이 개선, 여러 변종들 생김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스마트폰의 사진 앱에도 사용, 인공지능의 예시로 많이 사용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뉴럴 스타일 트랜스퍼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</a:t>
            </a:r>
            <a:r>
              <a:rPr sz="1800" b="1">
                <a:latin typeface="맑은 고딕" charset="0"/>
                <a:ea typeface="맑은 고딕" charset="0"/>
              </a:rPr>
              <a:t>타깃 이미지의 콘텐츠를 보존</a:t>
            </a:r>
            <a:r>
              <a:rPr sz="1800">
                <a:latin typeface="맑은 고딕" charset="0"/>
                <a:ea typeface="맑은 고딕" charset="0"/>
              </a:rPr>
              <a:t>하면서 </a:t>
            </a:r>
            <a:r>
              <a:rPr sz="1800" b="1">
                <a:latin typeface="맑은 고딕" charset="0"/>
                <a:ea typeface="맑은 고딕" charset="0"/>
              </a:rPr>
              <a:t>참조 이미지의 스타일을 타깃 이미지에 적용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47808277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4159250"/>
            <a:ext cx="7601585" cy="2477135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8350250" y="4381500"/>
            <a:ext cx="3842385" cy="1384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400">
                <a:latin typeface="맑은 고딕" charset="0"/>
                <a:ea typeface="맑은 고딕" charset="0"/>
              </a:rPr>
              <a:t>스타일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: 질감, 색깔, 이미지에 있는 다양한 크기의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 시각 요소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400">
                <a:latin typeface="맑은 고딕" charset="0"/>
                <a:ea typeface="맑은 고딕" charset="0"/>
              </a:rPr>
              <a:t>콘텐츠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: 이미지에 있는 고수준의 대형 구조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5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 뉴럴 스타일 트랜스퍼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930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스타일 트랜스퍼 구현 이면에 있는 핵심 개념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-&gt; 모든 딥러닝 알고리즘의 핵심과 동일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목표를 표현한 손실 함수를 정의하고 이 손실을 최소화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여기서 원하는 것은?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참조 이미지의 스타일을 적용하면서 원본 이미지의 콘텐츠를 보존하는 것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최소화할 손실 함수는?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loss = distance(style(reference_image) - style(generated_image)) +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distance(content(original_image) - content(generated_image))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distance = L2 노름 같은 노름 함수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content 함수 = 이미지의 콘텐츠 표현을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style 함수 = 이미지의 스타일 표현을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8.3.1 콘텐츠 손실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네트워크에 있는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하위 층의 활성화  :  이미지에 관한 국부적인 정보를 담고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상위 층의 활성화  :  이미지에 대한 전역적이고 추상적인 정보를 담고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다른 방식으로 생각하면?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 컨브넷 층의 활성화는 이미지를 다른 크기의 콘텐츠로 분해한다고 볼 수 있음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타깃 이미지와 생성된 이미지를 사전 훈련된 컨브넷에 주입하여 상위 층의 활성화를 계산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두 값 사이의 L2 노름이 콘텐츠 손실로 사용하기 좋음 !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상위 층에서 보았을 때 생성된 이미지와 원본 타깃 이미지를 비슷하게 만듬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컨브넷의 상위 층에서 보는 것이 입력 이미지의 콘텐츠라고 가정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-&gt;  </a:t>
            </a:r>
            <a:r>
              <a:rPr sz="1800" b="1">
                <a:latin typeface="맑은 고딕" charset="0"/>
                <a:ea typeface="맑은 고딕" charset="0"/>
              </a:rPr>
              <a:t>이미지의 콘텐츠를 보존하는 방법으로 사용할 수 있음 !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8.3.2 스타일 손실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271885" cy="4492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콘텐츠 손실은 하나의 상위 층만 사용....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But, </a:t>
            </a:r>
            <a:r>
              <a:rPr sz="1800" b="1">
                <a:latin typeface="맑은 고딕" charset="0"/>
                <a:ea typeface="맑은 고딕" charset="0"/>
              </a:rPr>
              <a:t>스타일 손실은 컨브넷의 여러 층을 사용 </a:t>
            </a:r>
            <a:r>
              <a:rPr sz="1800" b="0">
                <a:latin typeface="맑은 고딕" charset="0"/>
                <a:ea typeface="맑은 고딕" charset="0"/>
              </a:rPr>
              <a:t>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하나의 스타일이 아니라 참조 이미지에서 컨브넷이 추출한 모든 크기의 스타일을 잡아야 함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층의 활성화 출력의 </a:t>
            </a:r>
            <a:r>
              <a:rPr sz="1800" b="1">
                <a:latin typeface="맑은 고딕" charset="0"/>
                <a:ea typeface="맑은 고딕" charset="0"/>
              </a:rPr>
              <a:t>그람행렬(Gram matrix)</a:t>
            </a:r>
            <a:r>
              <a:rPr sz="1800" b="0">
                <a:latin typeface="맑은 고딕" charset="0"/>
                <a:ea typeface="맑은 고딕" charset="0"/>
              </a:rPr>
              <a:t>을 스타일 손실로 사용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그람행렬(Gram matrix)  :  일련의 벡터가 주어졌을 때 이들을 내적한 행렬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사전 훈련된 컨브넷을 사용하여 다음 손실들을 정의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700" b="0">
                <a:latin typeface="맑은 고딕" charset="0"/>
                <a:ea typeface="맑은 고딕" charset="0"/>
              </a:rPr>
              <a:t>콘텐츠를 보존하기 위해 타깃 콘텐츠 이미지와 생성된 이미지 사이에서 상위 층의 활성화를 비슷하게 유지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700" b="0">
                <a:latin typeface="맑은 고딕" charset="0"/>
                <a:ea typeface="맑은 고딕" charset="0"/>
              </a:rPr>
              <a:t>스타일을 보존하기 위해 저수준 층과 고수준 층에서 활성화 안에 상관관계를 비슷하게 유지</a:t>
            </a:r>
            <a:endParaRPr lang="ko-KR" altLang="en-US" sz="170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23875" y="1222375"/>
            <a:ext cx="11684000" cy="3756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700" b="0">
                <a:latin typeface="맑은 고딕" charset="0"/>
                <a:ea typeface="맑은 고딕" charset="0"/>
              </a:rPr>
              <a:t>- 뉴럴 스타일 트랜스퍼는 사전 훈련된 컨브넷 중 어떤 것을 사용해도 구현할 수 있음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1">
                <a:latin typeface="맑은 고딕" charset="0"/>
                <a:ea typeface="맑은 고딕" charset="0"/>
              </a:rPr>
              <a:t>일반적인 과정</a:t>
            </a:r>
            <a:endParaRPr lang="ko-KR" altLang="en-US" sz="17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1. 스타일 참조 이미지, 타깃 이미지, 생성된 이미지를 위해 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    VGG19의 층 활성화를 동시에 계산하는 네트워크를 설정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2. 세 이미지에서 계산한 층 활성화를 사용하여 앞서 설명한 손실 함수를 정의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    이 손실을 최소화하여 스타일 트랜스퍼를 구현</a:t>
            </a: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 b="0">
                <a:latin typeface="맑은 고딕" charset="0"/>
                <a:ea typeface="맑은 고딕" charset="0"/>
              </a:rPr>
              <a:t>3. 손실 함수를 최소화할 경사 하강법 과정을 설정</a:t>
            </a:r>
            <a:endParaRPr lang="ko-KR" altLang="en-US" sz="170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7375" y="115887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8-14 변수 초깃값 정의하기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8715316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537335"/>
            <a:ext cx="5890260" cy="16541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79755" y="3368675"/>
            <a:ext cx="511238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8-15 유틸리티 함수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ehdal/AppData/Roaming/PolarisOffice/ETemp/11952_16561328/fImage3031032122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3718560"/>
            <a:ext cx="5281930" cy="28962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8985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8-16 사전 훈련된 VGG19 네트워크를 로딩하고 3개 이미지에 적용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79755" y="428942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8-17 콘텐츠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ehdal/AppData/Roaming/PolarisOffice/ETemp/11952_16561328/fImage43144340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517015"/>
            <a:ext cx="8001635" cy="24841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7" name="그림 26" descr="C:/Users/ehdal/AppData/Roaming/PolarisOffice/ETemp/11952_16561328/fImage60923431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4656455"/>
            <a:ext cx="4286885" cy="4876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509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8-18 스타일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79755" y="4289425"/>
            <a:ext cx="51123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8-19 총 변위 손실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11952_16561328/fImage24457353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512570"/>
            <a:ext cx="6461760" cy="23933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9" name="그림 28" descr="C:/Users/ehdal/AppData/Roaming/PolarisOffice/ETemp/11952_16561328/fImage14261356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4643120"/>
            <a:ext cx="4286885" cy="15805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431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8-20 최소화할 최종 손실 정의하기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ehdal/AppData/Roaming/PolarisOffice/ETemp/11952_16561328/fImage5557837878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509395"/>
            <a:ext cx="7382510" cy="52222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4810125" y="1984375"/>
            <a:ext cx="4636135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콘텐츠 손실은 block5_conv2 층 하나만 사용해서 계산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3222625" y="2460625"/>
            <a:ext cx="6334760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스타일 손실을 계산하기 위해서는 하위 층과 상위 층에 걸쳐 여러 층을 사용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7969250" y="6445250"/>
            <a:ext cx="3890010" cy="29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>
                <a:latin typeface="맑은 고딕" charset="0"/>
                <a:ea typeface="맑은 고딕" charset="0"/>
              </a:rPr>
              <a:t>-&gt; 총 변위 손실을 추가 !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8-21 경사 하강법 단계 설정하기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54543384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541145"/>
            <a:ext cx="7144385" cy="50317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3644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1657" y="1528927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인셉션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7" y="2261413"/>
            <a:ext cx="5426267" cy="38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86740" y="1143000"/>
            <a:ext cx="79228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코드 8-22 스타일 트랜스퍼 반복 루프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618553927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1546225"/>
            <a:ext cx="7604760" cy="43281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24" name="그림 23" descr="C:/Users/ehdal/AppData/Roaming/PolarisOffice/ETemp/11952_16561328/fImage4110139519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1541780"/>
            <a:ext cx="3826510" cy="36658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637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ehdal/AppData/Roaming/PolarisOffice/ETemp/11952_16561328/fImage57696396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162175"/>
            <a:ext cx="2629535" cy="2756535"/>
          </a:xfrm>
          <a:prstGeom prst="rect">
            <a:avLst/>
          </a:prstGeom>
          <a:noFill/>
        </p:spPr>
      </p:pic>
      <p:pic>
        <p:nvPicPr>
          <p:cNvPr id="23" name="그림 22" descr="C:/Users/ehdal/AppData/Roaming/PolarisOffice/ETemp/11952_16561328/fImage100154397852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2162175"/>
            <a:ext cx="2629535" cy="2756535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508000" y="4921250"/>
            <a:ext cx="2635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타깃 콘텐츠 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4365625" y="4921250"/>
            <a:ext cx="26200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참조 스타일 &gt;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3381375" y="3349625"/>
            <a:ext cx="762635" cy="762635"/>
          </a:xfrm>
          <a:prstGeom prst="mathPlus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11952_16561328/fImage27998940277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20" y="2047875"/>
            <a:ext cx="2627630" cy="275780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7318375" y="3349625"/>
            <a:ext cx="810260" cy="651510"/>
          </a:xfrm>
          <a:prstGeom prst="mathEqual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8437880" y="4913630"/>
            <a:ext cx="26200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이미지 조합 &gt;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4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8.3.3 케라스에서 뉴럴 스타일 트랜스퍼 구현하기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77875" y="1952625"/>
            <a:ext cx="1141476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이 기법은 이미지의 텍스처를 바꾸거나 텍스처를 전이한 것임을 기억해야 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스타일 이미지의 텍스처가 두드러지고 비슷한 패턴이 많을 때 잘 작동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콘텐츠 타깃을 알아보기 위해 수준 높은 이해가 필요하지 않을 때 잘 작동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일반적으로 인물 사진의 스타일을 다른 인물 사진으로 옮기는 것처럼 아주 추상적인  기교는 만들지 못함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8.3.4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82625" y="1428750"/>
            <a:ext cx="11383010" cy="4577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스타일 트랜스퍼는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참조 이미지의 스타일을 적용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하면서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타깃 이미지의 콘텐츠를 보존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하여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새로운 이미지를 만드는 방법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콘텐츠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컨브넷 상위 층의 활성화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얻을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은 여러 컨브넷 층의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활성화 안에 내재된 상관관계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얻을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딥러닝에서는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사전 훈련된 컨브넷으로 손실을 정의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하고 이 손실을 최적화하는 과정으로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스타일 트랜스퍼를 구성할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이런 기본 아이디어에서 출발하여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다양한 변종과 개선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이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7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274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 변이형 오토인코더를 사용한 이미지 생성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1095375" y="2524125"/>
            <a:ext cx="10065385" cy="1569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400" b="1">
                <a:latin typeface="맑은 고딕" charset="0"/>
                <a:ea typeface="맑은 고딕" charset="0"/>
              </a:rPr>
              <a:t>변이형 오토인코더 (Variational AutoEncoders, VAE)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2400" b="1">
                <a:latin typeface="맑은 고딕" charset="0"/>
                <a:ea typeface="맑은 고딕" charset="0"/>
              </a:rPr>
              <a:t>적대적 생성 네트워크 (Generative Adversarial Networks, GAN)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8.4.1 이미지의 잠재 공간에서 샘플링하기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98500" y="1365250"/>
            <a:ext cx="11224260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이미지 생성의 핵심 아이디어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-&gt;  각 포인트가 실제와 같은 이미지로 매핑될 수 있는 저차원 잠재 공간의 표현을 만드는 것 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잠재 공간의 한 포인트를 입력으로 받아 이미지를 출력하는 모듈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0">
                <a:latin typeface="맑은 고딕" charset="0"/>
                <a:ea typeface="맑은 고딕" charset="0"/>
              </a:rPr>
              <a:t>(GAN에서는) 생성자(generator)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0">
                <a:latin typeface="맑은 고딕" charset="0"/>
                <a:ea typeface="맑은 고딕" charset="0"/>
              </a:rPr>
              <a:t>(VAE에서는) 디코더(decoder)</a:t>
            </a:r>
            <a:endParaRPr lang="ko-KR" altLang="en-US" sz="1800" b="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75619941677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3103880"/>
            <a:ext cx="5620385" cy="35483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643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8.4.1 이미지의 잠재 공간에서 샘플링하기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2861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변이형 오토인코더(Variational AutoEncoders, VAE)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-&gt;  구조적인 잠재 공간을 학습하는 데 뛰어남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  이 공간에서 특정 방향은 데이터에서 의미 있는 변화의 방향을 인코딩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적대적 생성 네트워크(Generative Adversarial Networks, GAN)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-&gt;  매우 실제 같은 이미지를 생성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800">
                <a:latin typeface="맑은 고딕" charset="0"/>
                <a:ea typeface="맑은 고딕" charset="0"/>
              </a:rPr>
              <a:t>     여기에서 만든 잠재 공간은 구조적이거나 연속성이 없을 수 있음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8.4.2 이미지 변형을 위한 개념 벡터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35000" y="1317625"/>
            <a:ext cx="1093851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공간이나 임베딩 공간이 주어지면 이 공간의 어떤 방향은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원본 데이터의 변화를 인코딩한 축일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Ex)  얼굴 이미지에 대한 잠재 공간에 웃음 벡터가 존재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90333543081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194685"/>
            <a:ext cx="5821680" cy="23183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6429375" y="3190875"/>
            <a:ext cx="5477510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공간의 z 포인트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어떤 얼굴의 임베딩 된 표현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잠재 공간의 z + s 포인트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= 같은 얼굴이 웃고 있는 표현을 임베딩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기본적으로 이미지 공간에서 독립적으로 변화가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일어나는 모든 차원이 개념 벡터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35000" y="1317625"/>
            <a:ext cx="1144651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변이형 오토 인코더(VAE)는 생성 모델의 한 종류로 개념 벡터를 사용하여 이미지를 변형하는데 아주 적절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오토인토더(AutoEncoders) : 입력을 저차원 잠재 공간으로 인코딩 한 후 디코딩 하여 복원하는 네트워크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변이형 오토인코더(VAE)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-&gt;  딥러닝과 베이즈추론의 아이디어를 혼합한 오토인코더의 최신 버전 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3638134412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194175"/>
            <a:ext cx="9271635" cy="21723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635000" y="3841750"/>
            <a:ext cx="7430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&lt; 고전적인 오토인코더 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4494444529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587500"/>
            <a:ext cx="10160635" cy="41440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950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7588" y="1408525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잔차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연결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87" y="1899918"/>
            <a:ext cx="4029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14375" y="1746250"/>
            <a:ext cx="11478260" cy="3227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VAE는 다음과 같이 작동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인코더 모듈이 입력 샘플 input_img를 잠재 공간의 두 파라미터 z_mean과 z_log_var로 변환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입력 이미지가 생성되었다고 가정한 잠재 공간의 정규 분포에서 포인트 z를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z = z_mean + exp(0.5 * z_log_var) * epsilon 처럼 무작위로 샘플링.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epsilon은 작은 값을 가진 랜덤 텐서.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3. 디코더 모듈은 잠재 공간의 이 포인트를 원본 입력 이미지로 매핑하여 복원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777875" y="5540375"/>
            <a:ext cx="1066863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※  z_log_var  :  분산에 로그 함수를 적용한 것.  즉 z_log_var = log(z_var)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따라서 분산은 exp(z_log_var),  표준 편차는 exp(0.5 * z_log_var)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09625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19125" y="1301750"/>
            <a:ext cx="11478260" cy="228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맑은 고딕" charset="0"/>
                <a:ea typeface="맑은 고딕" charset="0"/>
              </a:rPr>
              <a:t>VAE 의 파라미터는 </a:t>
            </a:r>
            <a:r>
              <a:rPr sz="1800" b="1">
                <a:latin typeface="맑은 고딕" charset="0"/>
                <a:ea typeface="맑은 고딕" charset="0"/>
              </a:rPr>
              <a:t>2개의 손실 함수</a:t>
            </a:r>
            <a:r>
              <a:rPr sz="1800" b="0">
                <a:latin typeface="맑은 고딕" charset="0"/>
                <a:ea typeface="맑은 고딕" charset="0"/>
              </a:rPr>
              <a:t>로 훈련!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재구성 손실</a:t>
            </a:r>
            <a:r>
              <a:rPr sz="1800" b="0">
                <a:latin typeface="맑은 고딕" charset="0"/>
                <a:ea typeface="맑은 고딕" charset="0"/>
              </a:rPr>
              <a:t>(reconstruction loss)  :  디코딩된 샘플이 원본 입력과 동일하도록 만듬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 b="1">
                <a:latin typeface="맑은 고딕" charset="0"/>
                <a:ea typeface="맑은 고딕" charset="0"/>
              </a:rPr>
              <a:t>규제 손실</a:t>
            </a:r>
            <a:r>
              <a:rPr sz="1800" b="0">
                <a:latin typeface="맑은 고딕" charset="0"/>
                <a:ea typeface="맑은 고딕" charset="0"/>
              </a:rPr>
              <a:t>(regularization loss)  :  잠재 공간을 잘 형성하고 훈련 데이터에 과대적합을 줄임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508000" eaLnBrk="1" latinLnBrk="1" hangingPunct="1">
              <a:lnSpc>
                <a:spcPct val="92485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268450474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423920"/>
            <a:ext cx="8541385" cy="2704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1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174625" y="107950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8-23 VAE 인코더 네트워크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3888448461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50975"/>
            <a:ext cx="5144135" cy="51060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412875" y="2905125"/>
            <a:ext cx="320738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-&gt; 잠재 공간의 차원 : 2D 평면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3413125" y="6223000"/>
            <a:ext cx="219138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-&gt; 입력 이미지는 결국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    2개의 파라미터로 인코딩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5516880" y="107188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8-24 잠재 공간 샘플링 함수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11952_16561328/fImage1479749385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5" y="1390650"/>
            <a:ext cx="6144260" cy="14357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5461635" y="2969260"/>
            <a:ext cx="60642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8-25 잠재 공간 포인트를 이미지로 매핑하는 VAE 디코더 네트워크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30" name="그림 29" descr="C:/Users/ehdal/AppData/Roaming/PolarisOffice/ETemp/11952_16561328/fImage44873497783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3260725"/>
            <a:ext cx="6731635" cy="31375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915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396875" y="107950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8-26 VAE 손실을 계산하기 위해 직접 만든 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7136130" y="1071880"/>
            <a:ext cx="53505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8-27 VAE 훈련하기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31" name="그림 30" descr="C:/Users/ehdal/AppData/Roaming/PolarisOffice/ETemp/11952_16561328/fImage3158851298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1388110"/>
            <a:ext cx="6414135" cy="36925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32" name="그림 31" descr="C:/Users/ehdal/AppData/Roaming/PolarisOffice/ETemp/11952_16561328/fImage31535515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387475"/>
            <a:ext cx="4477385" cy="37090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918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396875" y="1079500"/>
            <a:ext cx="855726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코드 8-28 2D 잠재 공간에서 포인트 그리드를 샘플링하여 이미지로 디코딩하기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ehdal/AppData/Roaming/PolarisOffice/ETemp/11952_16561328/fImage4773052619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99540"/>
            <a:ext cx="8462010" cy="46177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749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8.4.3 변이형 오토인코더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ehdal/AppData/Roaming/PolarisOffice/ETemp/11952_16561328/fImage106974153330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5" y="1029970"/>
            <a:ext cx="5069840" cy="5098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09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80035" cy="24828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536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97510" y="583565"/>
            <a:ext cx="6723380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00">
                <a:latin typeface="맑은 고딕" charset="0"/>
                <a:ea typeface="맑은 고딕" charset="0"/>
              </a:rPr>
              <a:t>8.4.4 정리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793750" y="1746250"/>
            <a:ext cx="110972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793750" y="1555750"/>
            <a:ext cx="11002010" cy="3230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정리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딥러닝으로 이미지 데이터셋에 대한 통계 정보를 담은 잠재 공간을 학습하여 이미지를 생성할 수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잠재 공간에서 포인트를 샘플링하고 디코딩하면 이전에 본 적 없는 이미지를 생성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 이를 수행하는 주요 방법은 </a:t>
            </a:r>
            <a:r>
              <a:rPr sz="1800" b="1">
                <a:latin typeface="맑은 고딕" charset="0"/>
                <a:ea typeface="맑은 고딕" charset="0"/>
              </a:rPr>
              <a:t>VAE, GAN</a:t>
            </a:r>
            <a:r>
              <a:rPr sz="1800">
                <a:latin typeface="맑은 고딕" charset="0"/>
                <a:ea typeface="맑은 고딕" charset="0"/>
              </a:rPr>
              <a:t> 이 있음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VAE는 매우 </a:t>
            </a:r>
            <a:r>
              <a:rPr sz="1800" b="1">
                <a:latin typeface="맑은 고딕" charset="0"/>
                <a:ea typeface="맑은 고딕" charset="0"/>
              </a:rPr>
              <a:t>구조적</a:t>
            </a:r>
            <a:r>
              <a:rPr sz="1800">
                <a:latin typeface="맑은 고딕" charset="0"/>
                <a:ea typeface="맑은 고딕" charset="0"/>
              </a:rPr>
              <a:t>이고 </a:t>
            </a:r>
            <a:r>
              <a:rPr sz="1800" b="1">
                <a:latin typeface="맑은 고딕" charset="0"/>
                <a:ea typeface="맑은 고딕" charset="0"/>
              </a:rPr>
              <a:t>연속적인 잠재 공간의 표현</a:t>
            </a:r>
            <a:r>
              <a:rPr sz="1800">
                <a:latin typeface="맑은 고딕" charset="0"/>
                <a:ea typeface="맑은 고딕" charset="0"/>
              </a:rPr>
              <a:t>을 만듬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  잠재 공간 안에서 일어나는 모든 종류의 이미지 변형 작업에 잘 맞음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sz="1800">
                <a:latin typeface="맑은 고딕" charset="0"/>
                <a:ea typeface="맑은 고딕" charset="0"/>
              </a:rPr>
              <a:t>GAN은 </a:t>
            </a:r>
            <a:r>
              <a:rPr sz="1800" b="1">
                <a:latin typeface="맑은 고딕" charset="0"/>
                <a:ea typeface="맑은 고딕" charset="0"/>
              </a:rPr>
              <a:t>실제 같은 단일 이미지를 생성</a:t>
            </a:r>
            <a:r>
              <a:rPr sz="1800">
                <a:latin typeface="맑은 고딕" charset="0"/>
                <a:ea typeface="맑은 고딕" charset="0"/>
              </a:rPr>
              <a:t>할 수 있지만 </a:t>
            </a:r>
            <a:r>
              <a:rPr sz="1800" b="1">
                <a:latin typeface="맑은 고딕" charset="0"/>
                <a:ea typeface="맑은 고딕" charset="0"/>
              </a:rPr>
              <a:t>구조적이고 연속적인 잠재 공간을 만들지 못함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9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20164" y="2183725"/>
            <a:ext cx="877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94E52"/>
                </a:solidFill>
                <a:latin typeface="-apple-system"/>
              </a:rPr>
              <a:t>적대적 생성 신경망</a:t>
            </a:r>
            <a:r>
              <a:rPr lang="en-US" altLang="ko-KR" b="1" dirty="0">
                <a:solidFill>
                  <a:srgbClr val="494E52"/>
                </a:solidFill>
                <a:latin typeface="-apple-system"/>
              </a:rPr>
              <a:t>(GAN)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 는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VAE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와 다른 방법으로 이미지의 잠재 공간을 학습</a:t>
            </a:r>
            <a:endParaRPr lang="ko-KR" altLang="en-US" dirty="0"/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2312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331" y="2750267"/>
            <a:ext cx="80005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생성된 </a:t>
            </a:r>
            <a:r>
              <a:rPr lang="ko-KR" altLang="en-US" sz="1700" dirty="0">
                <a:latin typeface="+mn-ea"/>
              </a:rPr>
              <a:t>이미지가 실제 이미지와 통계적으로 거의 구분이 되지 않도록 </a:t>
            </a:r>
            <a:r>
              <a:rPr lang="ko-KR" altLang="en-US" sz="1700" dirty="0" smtClean="0">
                <a:latin typeface="+mn-ea"/>
              </a:rPr>
              <a:t>강제하여 </a:t>
            </a:r>
            <a:r>
              <a:rPr lang="ko-KR" altLang="en-US" sz="1700" dirty="0">
                <a:latin typeface="+mn-ea"/>
              </a:rPr>
              <a:t>아주 </a:t>
            </a:r>
            <a:r>
              <a:rPr lang="ko-KR" altLang="en-US" sz="1700" dirty="0" err="1">
                <a:latin typeface="+mn-ea"/>
              </a:rPr>
              <a:t>실제같은</a:t>
            </a:r>
            <a:r>
              <a:rPr lang="ko-KR" altLang="en-US" sz="1700" dirty="0">
                <a:latin typeface="+mn-ea"/>
              </a:rPr>
              <a:t> 합성 이미지를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소개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예시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)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2639" y="4073587"/>
            <a:ext cx="38286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것이 피카소 그림 같은지 피드백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8681" y="2831516"/>
            <a:ext cx="393339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가짜 피카소 그림을 만드는 </a:t>
            </a:r>
            <a:r>
              <a:rPr lang="ko-KR" altLang="en-US" sz="1700" dirty="0" err="1" smtClean="0">
                <a:latin typeface="+mn-ea"/>
              </a:rPr>
              <a:t>위조범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630" y="2831516"/>
            <a:ext cx="406674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그림이 진짜인지 평가하는 판매상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3" name="직사각형 40"/>
          <p:cNvSpPr/>
          <p:nvPr/>
        </p:nvSpPr>
        <p:spPr>
          <a:xfrm>
            <a:off x="850494" y="2587919"/>
            <a:ext cx="4159655" cy="973867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5" name="직사각형 40"/>
          <p:cNvSpPr/>
          <p:nvPr/>
        </p:nvSpPr>
        <p:spPr>
          <a:xfrm>
            <a:off x="6536919" y="2587919"/>
            <a:ext cx="4159655" cy="973867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cxnSp>
        <p:nvCxnSpPr>
          <p:cNvPr id="59" name="연결선: 구부러짐 44"/>
          <p:cNvCxnSpPr/>
          <p:nvPr/>
        </p:nvCxnSpPr>
        <p:spPr>
          <a:xfrm rot="16200000" flipV="1">
            <a:off x="5806319" y="1849628"/>
            <a:ext cx="14891" cy="3669186"/>
          </a:xfrm>
          <a:prstGeom prst="curvedConnector3">
            <a:avLst>
              <a:gd name="adj1" fmla="val -2202760"/>
            </a:avLst>
          </a:prstGeom>
          <a:ln w="25400">
            <a:solidFill>
              <a:srgbClr val="BC63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44"/>
          <p:cNvCxnSpPr/>
          <p:nvPr/>
        </p:nvCxnSpPr>
        <p:spPr>
          <a:xfrm rot="5400000" flipH="1" flipV="1">
            <a:off x="5795262" y="625127"/>
            <a:ext cx="11344" cy="3643527"/>
          </a:xfrm>
          <a:prstGeom prst="curvedConnector3">
            <a:avLst>
              <a:gd name="adj1" fmla="val 303877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979171" y="1660811"/>
            <a:ext cx="38286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위조품을 진짜 피카소 그림과 섞어 보여줌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510102" y="4956019"/>
            <a:ext cx="2840437" cy="6650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피카소 스타일 모방 능숙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462036" y="4956019"/>
            <a:ext cx="2309422" cy="6650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위조품 구분 전문가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20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 smtClean="0">
                <a:latin typeface="맑은 고딕" charset="0"/>
                <a:ea typeface="맑은 고딕" charset="0"/>
              </a:rPr>
              <a:t>8.5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생성 신경망 소개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188715" y="267099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4557" y="1496764"/>
            <a:ext cx="4032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n-ea"/>
              </a:rPr>
              <a:t>위조범</a:t>
            </a:r>
            <a:r>
              <a:rPr lang="ko-KR" altLang="en-US" dirty="0" smtClean="0">
                <a:latin typeface="+mn-ea"/>
              </a:rPr>
              <a:t> 네트워크와 전문가 네트워크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711742" y="1496764"/>
            <a:ext cx="847725" cy="4953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40466" y="1340947"/>
            <a:ext cx="14573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GAN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63039" y="2495397"/>
            <a:ext cx="4032886" cy="4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GAN </a:t>
            </a:r>
            <a:r>
              <a:rPr lang="ko-KR" altLang="en-US" sz="2000" dirty="0" smtClean="0">
                <a:latin typeface="+mn-ea"/>
              </a:rPr>
              <a:t>네트워크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>
                <a:latin typeface="+mn-ea"/>
              </a:rPr>
              <a:t>가지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1069" y="3030099"/>
            <a:ext cx="86035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네트워크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랜덤 벡터를 입력으로 받아 이를 합성된 이미지로 </a:t>
            </a:r>
            <a:r>
              <a:rPr lang="ko-KR" altLang="en-US" dirty="0" err="1" smtClean="0">
                <a:latin typeface="+mn-ea"/>
              </a:rPr>
              <a:t>디코딩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판별자</a:t>
            </a:r>
            <a:r>
              <a:rPr lang="ko-KR" altLang="en-US" dirty="0">
                <a:latin typeface="+mn-ea"/>
              </a:rPr>
              <a:t> 네트워크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이미지를 입력으로 받아 훈련 세트에서 온 이미지인지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네트워크가 만든 이미지인지 판별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8715" y="4765417"/>
            <a:ext cx="869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GAN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ko-KR" altLang="en-US" sz="2000" dirty="0" smtClean="0">
                <a:latin typeface="+mn-ea"/>
              </a:rPr>
              <a:t>최적화 </a:t>
            </a:r>
            <a:r>
              <a:rPr lang="ko-KR" altLang="en-US" sz="2000" dirty="0">
                <a:latin typeface="+mn-ea"/>
              </a:rPr>
              <a:t>과정이 최솟값을 찾는 것이 아니라 두 </a:t>
            </a:r>
            <a:r>
              <a:rPr lang="ko-KR" altLang="en-US" sz="2000" dirty="0" smtClean="0">
                <a:latin typeface="+mn-ea"/>
              </a:rPr>
              <a:t>힘간의 </a:t>
            </a:r>
            <a:r>
              <a:rPr lang="ko-KR" altLang="en-US" sz="2000" dirty="0" err="1">
                <a:latin typeface="+mn-ea"/>
              </a:rPr>
              <a:t>평형점을</a:t>
            </a:r>
            <a:r>
              <a:rPr lang="ko-KR" altLang="en-US" sz="2000" dirty="0">
                <a:latin typeface="+mn-ea"/>
              </a:rPr>
              <a:t> 찾는 </a:t>
            </a:r>
            <a:r>
              <a:rPr lang="ko-KR" altLang="en-US" sz="2000" dirty="0" err="1">
                <a:latin typeface="+mn-ea"/>
              </a:rPr>
              <a:t>다이나믹</a:t>
            </a:r>
            <a:r>
              <a:rPr lang="ko-KR" altLang="en-US" sz="2000" dirty="0">
                <a:latin typeface="+mn-ea"/>
              </a:rPr>
              <a:t> 시스템이다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다이아몬드 17"/>
          <p:cNvSpPr/>
          <p:nvPr/>
        </p:nvSpPr>
        <p:spPr>
          <a:xfrm rot="2693336">
            <a:off x="6259092" y="1754381"/>
            <a:ext cx="3423616" cy="3396713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다이아몬드 16"/>
          <p:cNvSpPr/>
          <p:nvPr/>
        </p:nvSpPr>
        <p:spPr>
          <a:xfrm rot="2693336">
            <a:off x="971822" y="1754381"/>
            <a:ext cx="3423616" cy="3396713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곱셈 기호 10"/>
          <p:cNvSpPr/>
          <p:nvPr/>
        </p:nvSpPr>
        <p:spPr>
          <a:xfrm>
            <a:off x="7447005" y="2999876"/>
            <a:ext cx="1047790" cy="1004040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7장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딥러닝을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위한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고급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도구</a:t>
            </a:r>
            <a:r>
              <a:rPr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4404" y="2412191"/>
            <a:ext cx="1827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다중 입력 모델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다중 출력 모델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인셉션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모듈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latin typeface="맑은 고딕" charset="0"/>
              <a:ea typeface="맑은 고딕" charset="0"/>
            </a:endParaRPr>
          </a:p>
          <a:p>
            <a:r>
              <a:rPr lang="en-US" altLang="ko-KR" dirty="0" smtClean="0">
                <a:latin typeface="맑은 고딕" charset="0"/>
                <a:ea typeface="맑은 고딕" charset="0"/>
              </a:rPr>
              <a:t>-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잔차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연결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54311" y="3269835"/>
            <a:ext cx="188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charset="0"/>
                <a:ea typeface="맑은 고딕" charset="0"/>
              </a:rPr>
              <a:t>Sequential </a:t>
            </a:r>
            <a:r>
              <a:rPr lang="ko-KR" altLang="en-US" dirty="0">
                <a:latin typeface="맑은 고딕" charset="0"/>
                <a:ea typeface="맑은 고딕" charset="0"/>
              </a:rPr>
              <a:t>모델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849015" y="2844854"/>
            <a:ext cx="1147908" cy="1165997"/>
            <a:chOff x="3776239" y="1885875"/>
            <a:chExt cx="1512166" cy="1535994"/>
          </a:xfrm>
        </p:grpSpPr>
        <p:sp>
          <p:nvSpPr>
            <p:cNvPr id="9" name="갈매기형 수장 8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51179" y="326983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함수형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12" name="텍스트 상자 20"/>
          <p:cNvSpPr txBox="1">
            <a:spLocks/>
          </p:cNvSpPr>
          <p:nvPr/>
        </p:nvSpPr>
        <p:spPr>
          <a:xfrm>
            <a:off x="389273" y="604314"/>
            <a:ext cx="891948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dirty="0">
                <a:latin typeface="맑은 고딕" charset="0"/>
                <a:ea typeface="맑은 고딕" charset="0"/>
              </a:rPr>
              <a:t>7.1 Sequential </a:t>
            </a:r>
            <a:r>
              <a:rPr sz="2800" dirty="0" err="1">
                <a:latin typeface="맑은 고딕" charset="0"/>
                <a:ea typeface="맑은 고딕" charset="0"/>
              </a:rPr>
              <a:t>모델을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넘어서</a:t>
            </a:r>
            <a:r>
              <a:rPr sz="2800" dirty="0">
                <a:latin typeface="맑은 고딕" charset="0"/>
                <a:ea typeface="맑은 고딕" charset="0"/>
              </a:rPr>
              <a:t> : </a:t>
            </a:r>
            <a:r>
              <a:rPr sz="2800" dirty="0" err="1">
                <a:latin typeface="맑은 고딕" charset="0"/>
                <a:ea typeface="맑은 고딕" charset="0"/>
              </a:rPr>
              <a:t>케라스의</a:t>
            </a:r>
            <a:r>
              <a:rPr sz="2800" dirty="0">
                <a:latin typeface="맑은 고딕" charset="0"/>
                <a:ea typeface="맑은 고딕" charset="0"/>
              </a:rPr>
              <a:t> </a:t>
            </a:r>
            <a:r>
              <a:rPr sz="2800" dirty="0" err="1">
                <a:latin typeface="맑은 고딕" charset="0"/>
                <a:ea typeface="맑은 고딕" charset="0"/>
              </a:rPr>
              <a:t>함수형</a:t>
            </a:r>
            <a:r>
              <a:rPr sz="2800" dirty="0">
                <a:latin typeface="맑은 고딕" charset="0"/>
                <a:ea typeface="맑은 고딕" charset="0"/>
              </a:rPr>
              <a:t> API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8.5.1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구현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016225" y="152963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0549" y="1426292"/>
            <a:ext cx="86821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케라스에서</a:t>
            </a:r>
            <a:r>
              <a:rPr lang="ko-KR" altLang="en-US" sz="1700" dirty="0">
                <a:latin typeface="+mn-ea"/>
              </a:rPr>
              <a:t> 가장 기본적인 형태의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의 구현을 </a:t>
            </a:r>
            <a:r>
              <a:rPr lang="ko-KR" altLang="en-US" sz="1700" dirty="0" smtClean="0">
                <a:latin typeface="+mn-ea"/>
              </a:rPr>
              <a:t>진행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GAN </a:t>
            </a:r>
            <a:r>
              <a:rPr lang="ko-KR" altLang="en-US" sz="1700" dirty="0">
                <a:latin typeface="+mn-ea"/>
              </a:rPr>
              <a:t>자체가 어려운 기술이기에 책에서는 구체적인 </a:t>
            </a:r>
            <a:r>
              <a:rPr lang="ko-KR" altLang="en-US" sz="1700" dirty="0" smtClean="0">
                <a:latin typeface="+mn-ea"/>
              </a:rPr>
              <a:t>설명 </a:t>
            </a:r>
            <a:r>
              <a:rPr lang="en-US" altLang="ko-KR" sz="1700" dirty="0" smtClean="0">
                <a:latin typeface="+mn-ea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구체적인 </a:t>
            </a:r>
            <a:r>
              <a:rPr lang="ko-KR" altLang="en-US" sz="1700" dirty="0">
                <a:latin typeface="+mn-ea"/>
              </a:rPr>
              <a:t>구현은 심층 </a:t>
            </a:r>
            <a:r>
              <a:rPr lang="ko-KR" altLang="en-US" sz="1700" dirty="0" err="1">
                <a:latin typeface="+mn-ea"/>
              </a:rPr>
              <a:t>합성곱</a:t>
            </a: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err="1" smtClean="0">
                <a:latin typeface="+mn-ea"/>
              </a:rPr>
              <a:t>생성자와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판별자가 심층 </a:t>
            </a:r>
            <a:r>
              <a:rPr lang="ko-KR" altLang="en-US" sz="1700" dirty="0" err="1" smtClean="0">
                <a:latin typeface="+mn-ea"/>
              </a:rPr>
              <a:t>컨브넷이다</a:t>
            </a:r>
            <a:r>
              <a:rPr lang="en-US" altLang="ko-KR" sz="1700" dirty="0" smtClean="0">
                <a:latin typeface="+mn-ea"/>
              </a:rPr>
              <a:t>.</a:t>
            </a:r>
            <a:endParaRPr lang="en-US" altLang="ko-KR" sz="1700" dirty="0">
              <a:latin typeface="+mn-ea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1016225" y="3816330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0549" y="3722868"/>
            <a:ext cx="800056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CIFAR10 </a:t>
            </a:r>
            <a:r>
              <a:rPr lang="ko-KR" altLang="en-US" sz="1700" dirty="0" err="1">
                <a:latin typeface="+mn-ea"/>
              </a:rPr>
              <a:t>데이터셋의</a:t>
            </a:r>
            <a:r>
              <a:rPr lang="ko-KR" altLang="en-US" sz="1700" dirty="0">
                <a:latin typeface="+mn-ea"/>
              </a:rPr>
              <a:t> 이미지로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을 </a:t>
            </a:r>
            <a:r>
              <a:rPr lang="ko-KR" altLang="en-US" sz="1700" dirty="0" smtClean="0">
                <a:latin typeface="+mn-ea"/>
              </a:rPr>
              <a:t>훈련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-32 </a:t>
            </a:r>
            <a:r>
              <a:rPr lang="en-US" altLang="ko-KR" sz="1700" dirty="0">
                <a:latin typeface="+mn-ea"/>
              </a:rPr>
              <a:t>* 32 </a:t>
            </a:r>
            <a:r>
              <a:rPr lang="ko-KR" altLang="en-US" sz="1700" dirty="0">
                <a:latin typeface="+mn-ea"/>
              </a:rPr>
              <a:t>크기의 </a:t>
            </a:r>
            <a:r>
              <a:rPr lang="en-US" altLang="ko-KR" sz="1700" dirty="0">
                <a:latin typeface="+mn-ea"/>
              </a:rPr>
              <a:t>RGB </a:t>
            </a:r>
            <a:r>
              <a:rPr lang="ko-KR" altLang="en-US" sz="1700" dirty="0">
                <a:latin typeface="+mn-ea"/>
              </a:rPr>
              <a:t>이미지 </a:t>
            </a:r>
            <a:r>
              <a:rPr lang="en-US" altLang="ko-KR" sz="1700" dirty="0">
                <a:latin typeface="+mn-ea"/>
              </a:rPr>
              <a:t>5</a:t>
            </a:r>
            <a:r>
              <a:rPr lang="ko-KR" altLang="en-US" sz="1700" dirty="0">
                <a:latin typeface="+mn-ea"/>
              </a:rPr>
              <a:t>만 </a:t>
            </a:r>
            <a:r>
              <a:rPr lang="ko-KR" altLang="en-US" sz="1700" dirty="0" smtClean="0">
                <a:latin typeface="+mn-ea"/>
              </a:rPr>
              <a:t>개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-10</a:t>
            </a:r>
            <a:r>
              <a:rPr lang="ko-KR" altLang="en-US" sz="1700" dirty="0">
                <a:latin typeface="+mn-ea"/>
              </a:rPr>
              <a:t>개의 </a:t>
            </a:r>
            <a:r>
              <a:rPr lang="ko-KR" altLang="en-US" sz="1700" dirty="0" smtClean="0">
                <a:latin typeface="+mn-ea"/>
              </a:rPr>
              <a:t>클래스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+mn-ea"/>
              </a:rPr>
              <a:t>-</a:t>
            </a:r>
            <a:r>
              <a:rPr lang="ko-KR" altLang="en-US" sz="1700" dirty="0" smtClean="0">
                <a:latin typeface="+mn-ea"/>
              </a:rPr>
              <a:t>“</a:t>
            </a:r>
            <a:r>
              <a:rPr lang="en-US" altLang="ko-KR" sz="1700" dirty="0">
                <a:latin typeface="+mn-ea"/>
              </a:rPr>
              <a:t>frog” </a:t>
            </a:r>
            <a:r>
              <a:rPr lang="ko-KR" altLang="en-US" sz="1700" dirty="0">
                <a:latin typeface="+mn-ea"/>
              </a:rPr>
              <a:t>클래스의 이미지만 </a:t>
            </a:r>
            <a:r>
              <a:rPr lang="ko-KR" altLang="en-US" sz="1700" dirty="0" smtClean="0">
                <a:latin typeface="+mn-ea"/>
              </a:rPr>
              <a:t>사용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88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8.5.1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구현 방법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4325" y="1736852"/>
            <a:ext cx="9948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1.</a:t>
            </a:r>
            <a:r>
              <a:rPr lang="en-US" altLang="ko-KR" dirty="0">
                <a:latin typeface="+mn-ea"/>
              </a:rPr>
              <a:t> generator </a:t>
            </a:r>
            <a:r>
              <a:rPr lang="ko-KR" altLang="en-US" dirty="0">
                <a:latin typeface="+mn-ea"/>
              </a:rPr>
              <a:t>네트워크는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latent_dim</a:t>
            </a:r>
            <a:r>
              <a:rPr lang="en-US" altLang="ko-KR" dirty="0">
                <a:latin typeface="+mn-ea"/>
              </a:rPr>
              <a:t>,) </a:t>
            </a:r>
            <a:r>
              <a:rPr lang="ko-KR" altLang="en-US" dirty="0">
                <a:latin typeface="+mn-ea"/>
              </a:rPr>
              <a:t>크기의 벡터를 </a:t>
            </a:r>
            <a:r>
              <a:rPr lang="en-US" altLang="ko-KR" dirty="0">
                <a:latin typeface="+mn-ea"/>
              </a:rPr>
              <a:t>(32, 32, 3) </a:t>
            </a:r>
            <a:r>
              <a:rPr lang="ko-KR" altLang="en-US" dirty="0">
                <a:latin typeface="+mn-ea"/>
              </a:rPr>
              <a:t>크기의 이미지로 </a:t>
            </a:r>
            <a:r>
              <a:rPr lang="ko-KR" altLang="en-US" dirty="0" err="1" smtClean="0">
                <a:latin typeface="+mn-ea"/>
              </a:rPr>
              <a:t>매핑한다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2. </a:t>
            </a:r>
            <a:r>
              <a:rPr lang="en-US" altLang="ko-KR" dirty="0">
                <a:latin typeface="+mn-ea"/>
              </a:rPr>
              <a:t>discriminator </a:t>
            </a:r>
            <a:r>
              <a:rPr lang="ko-KR" altLang="en-US" dirty="0">
                <a:latin typeface="+mn-ea"/>
              </a:rPr>
              <a:t>네트워크는 </a:t>
            </a:r>
            <a:r>
              <a:rPr lang="en-US" altLang="ko-KR" dirty="0">
                <a:latin typeface="+mn-ea"/>
              </a:rPr>
              <a:t>(32, 32, 3) </a:t>
            </a:r>
            <a:r>
              <a:rPr lang="ko-KR" altLang="en-US" dirty="0">
                <a:latin typeface="+mn-ea"/>
              </a:rPr>
              <a:t>크기의 이미지가 진짜일 확률을 추정하여 이진 값으로 </a:t>
            </a:r>
            <a:r>
              <a:rPr lang="ko-KR" altLang="en-US" dirty="0" err="1" smtClean="0">
                <a:latin typeface="+mn-ea"/>
              </a:rPr>
              <a:t>매핑한다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3</a:t>
            </a:r>
            <a:r>
              <a:rPr lang="en-US" altLang="ko-KR" b="1" dirty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생성자와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판별자를</a:t>
            </a:r>
            <a:r>
              <a:rPr lang="ko-KR" altLang="en-US" dirty="0">
                <a:latin typeface="+mn-ea"/>
              </a:rPr>
              <a:t> 연결하는 </a:t>
            </a:r>
            <a:r>
              <a:rPr lang="en-US" altLang="ko-KR" dirty="0">
                <a:latin typeface="+mn-ea"/>
              </a:rPr>
              <a:t>GAN </a:t>
            </a:r>
            <a:r>
              <a:rPr lang="ko-KR" altLang="en-US" dirty="0">
                <a:latin typeface="+mn-ea"/>
              </a:rPr>
              <a:t>네트워크를 만듭니다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en-US" altLang="ko-KR" dirty="0" err="1" smtClean="0">
                <a:latin typeface="+mn-ea"/>
              </a:rPr>
              <a:t>gan</a:t>
            </a:r>
            <a:r>
              <a:rPr lang="en-US" altLang="ko-KR" dirty="0" smtClean="0">
                <a:latin typeface="+mn-ea"/>
              </a:rPr>
              <a:t>(x) = discriminator(generator(x</a:t>
            </a:r>
            <a:r>
              <a:rPr lang="en-US" altLang="ko-KR" dirty="0">
                <a:latin typeface="+mn-ea"/>
              </a:rPr>
              <a:t>)) </a:t>
            </a:r>
            <a:r>
              <a:rPr lang="ko-KR" altLang="en-US" dirty="0" smtClean="0">
                <a:latin typeface="+mn-ea"/>
              </a:rPr>
              <a:t>이 </a:t>
            </a:r>
            <a:r>
              <a:rPr lang="ko-KR" altLang="en-US" dirty="0">
                <a:latin typeface="+mn-ea"/>
              </a:rPr>
              <a:t>네트워크는 잠재 공간의 벡터를 판별자의 평가로 </a:t>
            </a:r>
            <a:r>
              <a:rPr lang="ko-KR" altLang="en-US" dirty="0" err="1" smtClean="0">
                <a:latin typeface="+mn-ea"/>
              </a:rPr>
              <a:t>매핑한다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 </a:t>
            </a:r>
            <a:r>
              <a:rPr lang="ko-KR" altLang="en-US" dirty="0" err="1">
                <a:latin typeface="+mn-ea"/>
              </a:rPr>
              <a:t>판별자는</a:t>
            </a:r>
            <a:r>
              <a:rPr lang="ko-KR" altLang="en-US" dirty="0">
                <a:latin typeface="+mn-ea"/>
              </a:rPr>
              <a:t> 생성자가 잠재 공간의 벡터를 </a:t>
            </a:r>
            <a:r>
              <a:rPr lang="ko-KR" altLang="en-US" dirty="0" err="1">
                <a:latin typeface="+mn-ea"/>
              </a:rPr>
              <a:t>디코딩한</a:t>
            </a:r>
            <a:r>
              <a:rPr lang="ko-KR" altLang="en-US" dirty="0">
                <a:latin typeface="+mn-ea"/>
              </a:rPr>
              <a:t> 것이 얼마나 현실적인지 </a:t>
            </a:r>
            <a:r>
              <a:rPr lang="ko-KR" altLang="en-US" dirty="0" smtClean="0">
                <a:latin typeface="+mn-ea"/>
              </a:rPr>
              <a:t>평가한다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4.</a:t>
            </a:r>
            <a:r>
              <a:rPr lang="en-US" altLang="ko-KR" dirty="0">
                <a:latin typeface="+mn-ea"/>
              </a:rPr>
              <a:t> “</a:t>
            </a:r>
            <a:r>
              <a:rPr lang="ko-KR" altLang="en-US" dirty="0">
                <a:latin typeface="+mn-ea"/>
              </a:rPr>
              <a:t>진짜”</a:t>
            </a:r>
            <a:r>
              <a:rPr lang="en-US" altLang="ko-KR" dirty="0">
                <a:latin typeface="+mn-ea"/>
              </a:rPr>
              <a:t>/”</a:t>
            </a:r>
            <a:r>
              <a:rPr lang="ko-KR" altLang="en-US" dirty="0">
                <a:latin typeface="+mn-ea"/>
              </a:rPr>
              <a:t>가짜” 레이블과 함께 진짜 이미지와 가짜 이미지 샘플을 사용하여 </a:t>
            </a:r>
            <a:r>
              <a:rPr lang="ko-KR" altLang="en-US" dirty="0" err="1">
                <a:latin typeface="+mn-ea"/>
              </a:rPr>
              <a:t>판별자를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훈련한다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일반적인 이미지 분류 모델 훈련과 </a:t>
            </a:r>
            <a:r>
              <a:rPr lang="ko-KR" altLang="en-US" dirty="0" smtClean="0">
                <a:latin typeface="+mn-ea"/>
              </a:rPr>
              <a:t>동일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5.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훈련하려면 </a:t>
            </a:r>
            <a:r>
              <a:rPr lang="en-US" altLang="ko-KR" dirty="0" smtClean="0">
                <a:latin typeface="+mn-ea"/>
              </a:rPr>
              <a:t>GAN </a:t>
            </a:r>
            <a:r>
              <a:rPr lang="ko-KR" altLang="en-US" dirty="0">
                <a:latin typeface="+mn-ea"/>
              </a:rPr>
              <a:t>모델의 손실에 대한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가중치의 </a:t>
            </a:r>
            <a:r>
              <a:rPr lang="ko-KR" altLang="en-US" dirty="0" err="1">
                <a:latin typeface="+mn-ea"/>
              </a:rPr>
              <a:t>그래디언트를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진짜의 방향으로 가중치를 이동함을 </a:t>
            </a:r>
            <a:r>
              <a:rPr lang="ko-KR" altLang="en-US" dirty="0" smtClean="0">
                <a:latin typeface="+mn-ea"/>
              </a:rPr>
              <a:t>의미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19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8.5.2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1226288" y="186927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0612" y="1778040"/>
            <a:ext cx="80005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생정자의</a:t>
            </a:r>
            <a:r>
              <a:rPr lang="ko-KR" altLang="en-US" sz="1700" dirty="0">
                <a:latin typeface="+mn-ea"/>
              </a:rPr>
              <a:t> 마지막 활성화로 </a:t>
            </a:r>
            <a:r>
              <a:rPr lang="en-US" altLang="ko-KR" sz="1700" dirty="0">
                <a:latin typeface="+mn-ea"/>
              </a:rPr>
              <a:t>sigmoid </a:t>
            </a:r>
            <a:r>
              <a:rPr lang="ko-KR" altLang="en-US" sz="1700" dirty="0">
                <a:latin typeface="+mn-ea"/>
              </a:rPr>
              <a:t>대신 </a:t>
            </a:r>
            <a:r>
              <a:rPr lang="en-US" altLang="ko-KR" sz="1700" dirty="0" err="1">
                <a:latin typeface="+mn-ea"/>
              </a:rPr>
              <a:t>tanh</a:t>
            </a:r>
            <a:r>
              <a:rPr lang="ko-KR" altLang="en-US" sz="1700" dirty="0">
                <a:latin typeface="+mn-ea"/>
              </a:rPr>
              <a:t>를 </a:t>
            </a:r>
            <a:r>
              <a:rPr lang="ko-KR" altLang="en-US" sz="1700" dirty="0" smtClean="0">
                <a:latin typeface="+mn-ea"/>
              </a:rPr>
              <a:t>사용</a:t>
            </a:r>
            <a:endParaRPr lang="en-US" altLang="ko-KR" sz="1700" dirty="0">
              <a:latin typeface="+mn-ea"/>
            </a:endParaRPr>
          </a:p>
        </p:txBody>
      </p:sp>
      <p:sp>
        <p:nvSpPr>
          <p:cNvPr id="9" name="순서도: 추출 8"/>
          <p:cNvSpPr/>
          <p:nvPr/>
        </p:nvSpPr>
        <p:spPr>
          <a:xfrm rot="5400000">
            <a:off x="1226288" y="255494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612" y="2519164"/>
            <a:ext cx="825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균등 분포가 아닌 정규 분포를 사용하여 잠재 공간에서 포인트를 </a:t>
            </a:r>
            <a:r>
              <a:rPr lang="ko-KR" altLang="en-US" dirty="0" err="1" smtClean="0">
                <a:latin typeface="+mn-ea"/>
              </a:rPr>
              <a:t>샘플링한다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0612" y="3094589"/>
            <a:ext cx="99458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무작위성을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판별자에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드롭아웃이나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레이블에 랜덤 </a:t>
            </a:r>
            <a:r>
              <a:rPr lang="ko-KR" altLang="en-US" dirty="0" err="1">
                <a:latin typeface="+mn-ea"/>
              </a:rPr>
              <a:t>노이즈를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추가한다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00612" y="4839718"/>
            <a:ext cx="985318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체스판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모양이 종종 나타남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→ </a:t>
            </a:r>
            <a:r>
              <a:rPr lang="ko-KR" altLang="en-US" dirty="0" err="1" smtClean="0">
                <a:latin typeface="+mn-ea"/>
              </a:rPr>
              <a:t>스트라이드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크기로 나누어질 수 있는 </a:t>
            </a:r>
            <a:r>
              <a:rPr lang="ko-KR" altLang="en-US" dirty="0" err="1">
                <a:latin typeface="+mn-ea"/>
              </a:rPr>
              <a:t>커널</a:t>
            </a:r>
            <a:r>
              <a:rPr lang="ko-KR" altLang="en-US" dirty="0">
                <a:latin typeface="+mn-ea"/>
              </a:rPr>
              <a:t> 크기를 사용한다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95000" y="3773124"/>
            <a:ext cx="983795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희소한 </a:t>
            </a:r>
            <a:r>
              <a:rPr lang="ko-KR" altLang="en-US" dirty="0" err="1">
                <a:latin typeface="+mn-ea"/>
              </a:rPr>
              <a:t>그래디언트는</a:t>
            </a:r>
            <a:r>
              <a:rPr lang="ko-KR" altLang="en-US" dirty="0">
                <a:latin typeface="+mn-ea"/>
              </a:rPr>
              <a:t> 방해의 가능성이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최대 </a:t>
            </a:r>
            <a:r>
              <a:rPr lang="ko-KR" altLang="en-US" dirty="0" err="1">
                <a:latin typeface="+mn-ea"/>
              </a:rPr>
              <a:t>풀링연산과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ReLU</a:t>
            </a:r>
            <a:r>
              <a:rPr lang="ko-KR" altLang="en-US" dirty="0">
                <a:latin typeface="+mn-ea"/>
              </a:rPr>
              <a:t>활성화를 사용하지 </a:t>
            </a:r>
            <a:r>
              <a:rPr lang="ko-KR" altLang="en-US" dirty="0" smtClean="0">
                <a:latin typeface="+mn-ea"/>
              </a:rPr>
              <a:t>않음으로써 희소가 완화된다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15" name="순서도: 추출 14"/>
          <p:cNvSpPr/>
          <p:nvPr/>
        </p:nvSpPr>
        <p:spPr>
          <a:xfrm rot="5400000">
            <a:off x="1220676" y="391181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6" name="순서도: 추출 15"/>
          <p:cNvSpPr/>
          <p:nvPr/>
        </p:nvSpPr>
        <p:spPr>
          <a:xfrm rot="5400000">
            <a:off x="1226288" y="32291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7" name="순서도: 추출 16"/>
          <p:cNvSpPr/>
          <p:nvPr/>
        </p:nvSpPr>
        <p:spPr>
          <a:xfrm rot="5400000">
            <a:off x="1220676" y="492244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4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생성자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0945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6" y="1955537"/>
            <a:ext cx="800056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에서 발생하는 많은 문제 중 하나는 생성자가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ko-KR" altLang="en-US" sz="1700" dirty="0">
                <a:latin typeface="+mn-ea"/>
              </a:rPr>
              <a:t> 같은 이미지를 생성하는 데서 멈추는 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2493" y="2782174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</p:spTree>
    <p:extLst>
      <p:ext uri="{BB962C8B-B14F-4D97-AF65-F5344CB8AC3E}">
        <p14:creationId xmlns:p14="http://schemas.microsoft.com/office/powerpoint/2010/main" val="41877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23122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331" y="2750267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128817"/>
            <a:ext cx="8267700" cy="5543550"/>
          </a:xfrm>
          <a:prstGeom prst="rect">
            <a:avLst/>
          </a:prstGeom>
        </p:spPr>
      </p:pic>
      <p:sp>
        <p:nvSpPr>
          <p:cNvPr id="10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생성자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판별자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897681" y="1940466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5" y="1840332"/>
            <a:ext cx="92388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후보 </a:t>
            </a:r>
            <a:r>
              <a:rPr lang="ko-KR" altLang="en-US" sz="1700" dirty="0">
                <a:latin typeface="+mn-ea"/>
              </a:rPr>
              <a:t>이미지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진짜 혹은 가짜</a:t>
            </a:r>
            <a:r>
              <a:rPr lang="en-US" altLang="ko-KR" sz="1700" dirty="0">
                <a:latin typeface="+mn-ea"/>
              </a:rPr>
              <a:t>)</a:t>
            </a:r>
            <a:r>
              <a:rPr lang="ko-KR" altLang="en-US" sz="1700" dirty="0">
                <a:latin typeface="+mn-ea"/>
              </a:rPr>
              <a:t>를 입력으로 받고 두 개의 클래스로 분류하는 </a:t>
            </a:r>
            <a:r>
              <a:rPr lang="en-US" altLang="ko-KR" sz="1700" dirty="0">
                <a:latin typeface="+mn-ea"/>
              </a:rPr>
              <a:t>discriminator </a:t>
            </a:r>
            <a:r>
              <a:rPr lang="ko-KR" altLang="en-US" sz="1700" dirty="0" smtClean="0">
                <a:latin typeface="+mn-ea"/>
              </a:rPr>
              <a:t>모델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이 </a:t>
            </a:r>
            <a:r>
              <a:rPr lang="ko-KR" altLang="en-US" sz="1700" dirty="0">
                <a:latin typeface="+mn-ea"/>
              </a:rPr>
              <a:t>클래스는 ‘생성된 이미지’ 또는 ‘훈련 세트에서 온 진짜 이미지</a:t>
            </a:r>
            <a:r>
              <a:rPr lang="ko-KR" altLang="en-US" sz="1700" dirty="0" smtClean="0">
                <a:latin typeface="+mn-ea"/>
              </a:rPr>
              <a:t>’이다</a:t>
            </a:r>
            <a:r>
              <a:rPr lang="en-US" altLang="ko-KR" sz="1700" dirty="0" smtClean="0">
                <a:latin typeface="+mn-ea"/>
              </a:rPr>
              <a:t>. 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5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8.5.3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판별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자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968169" y="20945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2006" y="1955537"/>
            <a:ext cx="800056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 </a:t>
            </a:r>
            <a:r>
              <a:rPr lang="en-US" altLang="ko-KR" sz="1700" dirty="0">
                <a:latin typeface="+mn-ea"/>
              </a:rPr>
              <a:t>GAN</a:t>
            </a:r>
            <a:r>
              <a:rPr lang="ko-KR" altLang="en-US" sz="1700" dirty="0">
                <a:latin typeface="+mn-ea"/>
              </a:rPr>
              <a:t>에서 발생하는 많은 문제 중 하나는 생성자가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ko-KR" altLang="en-US" sz="1700" dirty="0">
                <a:latin typeface="+mn-ea"/>
              </a:rPr>
              <a:t> 같은 이미지를 생성하는 데서 멈추는 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2493" y="2782174"/>
            <a:ext cx="8000569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→ </a:t>
            </a:r>
            <a:r>
              <a:rPr lang="ko-KR" altLang="en-US" sz="1700" dirty="0" err="1" smtClean="0">
                <a:latin typeface="+mn-ea"/>
              </a:rPr>
              <a:t>판별자와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생성자</a:t>
            </a:r>
            <a:r>
              <a:rPr lang="ko-KR" altLang="en-US" sz="1700" dirty="0">
                <a:latin typeface="+mn-ea"/>
              </a:rPr>
              <a:t> 양쪽에 모두 </a:t>
            </a:r>
            <a:r>
              <a:rPr lang="ko-KR" altLang="en-US" sz="1700" dirty="0" err="1">
                <a:latin typeface="+mn-ea"/>
              </a:rPr>
              <a:t>드롭아웃을</a:t>
            </a:r>
            <a:r>
              <a:rPr lang="ko-KR" altLang="en-US" sz="1700" dirty="0">
                <a:latin typeface="+mn-ea"/>
              </a:rPr>
              <a:t> 사용하는 것이 해결 방법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1" y="1514474"/>
            <a:ext cx="10108844" cy="47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5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8.5.5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적대적 네트워크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861914" y="1534079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194" y="1402571"/>
            <a:ext cx="935311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+mn-ea"/>
              </a:rPr>
              <a:t>생성자와</a:t>
            </a:r>
            <a:r>
              <a:rPr lang="ko-KR" altLang="en-US" sz="1700" dirty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연결하여 </a:t>
            </a:r>
            <a:r>
              <a:rPr lang="en-US" altLang="ko-KR" sz="1700" dirty="0" smtClean="0">
                <a:latin typeface="+mn-ea"/>
              </a:rPr>
              <a:t>GAN</a:t>
            </a:r>
            <a:r>
              <a:rPr lang="ko-KR" altLang="en-US" sz="1700" dirty="0" smtClean="0">
                <a:latin typeface="+mn-ea"/>
              </a:rPr>
              <a:t>를 </a:t>
            </a:r>
            <a:r>
              <a:rPr lang="ko-KR" altLang="en-US" sz="1700" dirty="0">
                <a:latin typeface="+mn-ea"/>
              </a:rPr>
              <a:t>설정한다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이 모델은 잠재 공간의 포인트를 진짜 또는 </a:t>
            </a:r>
            <a:r>
              <a:rPr lang="ko-KR" altLang="en-US" sz="1700" dirty="0" smtClean="0">
                <a:latin typeface="+mn-ea"/>
              </a:rPr>
              <a:t>가짜의 분류결정으로 </a:t>
            </a:r>
            <a:r>
              <a:rPr lang="ko-KR" altLang="en-US" sz="1700" dirty="0">
                <a:latin typeface="+mn-ea"/>
              </a:rPr>
              <a:t>변환한다</a:t>
            </a:r>
            <a:r>
              <a:rPr lang="en-US" altLang="ko-KR" sz="17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훈련은 </a:t>
            </a:r>
            <a:r>
              <a:rPr lang="en-US" altLang="ko-KR" sz="1700" dirty="0">
                <a:latin typeface="+mn-ea"/>
              </a:rPr>
              <a:t>discriminator</a:t>
            </a:r>
            <a:r>
              <a:rPr lang="ko-KR" altLang="en-US" sz="1700" dirty="0">
                <a:latin typeface="+mn-ea"/>
              </a:rPr>
              <a:t>가 가짜 이미지를 진짜라고 예측하기 위해 </a:t>
            </a:r>
            <a:r>
              <a:rPr lang="en-US" altLang="ko-KR" sz="1700" dirty="0">
                <a:latin typeface="+mn-ea"/>
              </a:rPr>
              <a:t>generator</a:t>
            </a:r>
            <a:r>
              <a:rPr lang="ko-KR" altLang="en-US" sz="1700" dirty="0">
                <a:latin typeface="+mn-ea"/>
              </a:rPr>
              <a:t>의 가중치를 업데이트 </a:t>
            </a:r>
            <a:r>
              <a:rPr lang="ko-KR" altLang="en-US" sz="1700" dirty="0" smtClean="0">
                <a:latin typeface="+mn-ea"/>
              </a:rPr>
              <a:t>하는 것</a:t>
            </a:r>
            <a:endParaRPr lang="en-US" altLang="ko-KR" sz="1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훈련하는 동안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동결</a:t>
            </a:r>
            <a:r>
              <a:rPr lang="en-US" altLang="ko-KR" sz="17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700" dirty="0">
                <a:solidFill>
                  <a:srgbClr val="FF0000"/>
                </a:solidFill>
                <a:latin typeface="+mn-ea"/>
              </a:rPr>
              <a:t>학습되지 않게 하는 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</a:rPr>
              <a:t>것</a:t>
            </a:r>
            <a:r>
              <a:rPr lang="ko-KR" altLang="en-US" sz="1700" dirty="0" smtClean="0">
                <a:latin typeface="+mn-ea"/>
              </a:rPr>
              <a:t>이 중요하다</a:t>
            </a:r>
            <a:r>
              <a:rPr lang="en-US" altLang="ko-KR" sz="1700" dirty="0" smtClean="0">
                <a:latin typeface="+mn-ea"/>
              </a:rPr>
              <a:t>.</a:t>
            </a:r>
            <a:r>
              <a:rPr lang="ko-KR" altLang="en-US" sz="1700" dirty="0" smtClean="0">
                <a:latin typeface="+mn-ea"/>
              </a:rPr>
              <a:t>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판별자의 </a:t>
            </a:r>
            <a:r>
              <a:rPr lang="ko-KR" altLang="en-US" sz="1700" dirty="0">
                <a:latin typeface="+mn-ea"/>
              </a:rPr>
              <a:t>가중치가 훈련하는 동안 업데이트 되면 항상 진짜를 예측하게 될 것이다</a:t>
            </a:r>
            <a:r>
              <a:rPr lang="en-US" altLang="ko-KR" sz="17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+mn-ea"/>
              </a:rPr>
              <a:t>  →</a:t>
            </a:r>
            <a:r>
              <a:rPr lang="ko-KR" altLang="en-US" sz="1700" dirty="0" smtClean="0">
                <a:latin typeface="+mn-ea"/>
              </a:rPr>
              <a:t>원하는 </a:t>
            </a:r>
            <a:r>
              <a:rPr lang="ko-KR" altLang="en-US" sz="1700" dirty="0">
                <a:latin typeface="+mn-ea"/>
              </a:rPr>
              <a:t>바가 아니다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0" name="순서도: 추출 9"/>
          <p:cNvSpPr/>
          <p:nvPr/>
        </p:nvSpPr>
        <p:spPr>
          <a:xfrm rot="5400000">
            <a:off x="877152" y="2246431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2" name="순서도: 추출 11"/>
          <p:cNvSpPr/>
          <p:nvPr/>
        </p:nvSpPr>
        <p:spPr>
          <a:xfrm rot="5400000">
            <a:off x="861914" y="3037403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94" y="4400522"/>
            <a:ext cx="7024786" cy="19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sp>
        <p:nvSpPr>
          <p:cNvPr id="8" name="순서도: 추출 7"/>
          <p:cNvSpPr/>
          <p:nvPr/>
        </p:nvSpPr>
        <p:spPr>
          <a:xfrm rot="5400000">
            <a:off x="724750" y="1359624"/>
            <a:ext cx="274324" cy="274324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074" y="1250349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+mn-ea"/>
              </a:rPr>
              <a:t>이제 </a:t>
            </a:r>
            <a:r>
              <a:rPr lang="ko-KR" altLang="en-US" sz="1700" dirty="0" smtClean="0">
                <a:latin typeface="+mn-ea"/>
              </a:rPr>
              <a:t>훈련 시작</a:t>
            </a:r>
            <a:r>
              <a:rPr lang="en-US" altLang="ko-KR" sz="1700" dirty="0" smtClean="0">
                <a:latin typeface="+mn-ea"/>
              </a:rPr>
              <a:t>.  </a:t>
            </a:r>
            <a:r>
              <a:rPr lang="ko-KR" altLang="en-US" sz="1700" dirty="0" smtClean="0">
                <a:latin typeface="+mn-ea"/>
              </a:rPr>
              <a:t>매 </a:t>
            </a:r>
            <a:r>
              <a:rPr lang="ko-KR" altLang="en-US" sz="1700" dirty="0">
                <a:latin typeface="+mn-ea"/>
              </a:rPr>
              <a:t>반복마다 다음을 </a:t>
            </a:r>
            <a:r>
              <a:rPr lang="ko-KR" altLang="en-US" sz="1700" dirty="0" smtClean="0">
                <a:latin typeface="+mn-ea"/>
              </a:rPr>
              <a:t>수행한다</a:t>
            </a:r>
            <a:r>
              <a:rPr lang="en-US" altLang="ko-KR" sz="1700" dirty="0" smtClean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679" y="1864755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1. </a:t>
            </a:r>
            <a:r>
              <a:rPr lang="ko-KR" altLang="en-US" sz="1700" dirty="0" smtClean="0">
                <a:latin typeface="+mn-ea"/>
              </a:rPr>
              <a:t>잠재 </a:t>
            </a:r>
            <a:r>
              <a:rPr lang="ko-KR" altLang="en-US" sz="1700" dirty="0">
                <a:latin typeface="+mn-ea"/>
              </a:rPr>
              <a:t>공간에서 무작위로 포인트를 </a:t>
            </a:r>
            <a:r>
              <a:rPr lang="ko-KR" altLang="en-US" sz="1700" dirty="0" smtClean="0">
                <a:latin typeface="+mn-ea"/>
              </a:rPr>
              <a:t>뽑는다</a:t>
            </a:r>
            <a:r>
              <a:rPr lang="en-US" altLang="ko-KR" sz="1700" dirty="0" smtClean="0">
                <a:latin typeface="+mn-ea"/>
              </a:rPr>
              <a:t>.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랜덤 </a:t>
            </a:r>
            <a:r>
              <a:rPr lang="ko-KR" altLang="en-US" sz="1700" dirty="0" err="1">
                <a:latin typeface="+mn-ea"/>
              </a:rPr>
              <a:t>노이즈</a:t>
            </a:r>
            <a:r>
              <a:rPr lang="en-US" altLang="ko-KR" sz="1700" dirty="0" smtClean="0">
                <a:latin typeface="+mn-ea"/>
              </a:rPr>
              <a:t>)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680" y="2478591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2. </a:t>
            </a:r>
            <a:r>
              <a:rPr lang="ko-KR" altLang="en-US" sz="1700" dirty="0" smtClean="0">
                <a:latin typeface="+mn-ea"/>
              </a:rPr>
              <a:t>이 랜덤 </a:t>
            </a:r>
            <a:r>
              <a:rPr lang="ko-KR" altLang="en-US" sz="1700" dirty="0" err="1" smtClean="0">
                <a:latin typeface="+mn-ea"/>
              </a:rPr>
              <a:t>노이즈를</a:t>
            </a:r>
            <a:r>
              <a:rPr lang="ko-KR" altLang="en-US" sz="1700" dirty="0" smtClean="0">
                <a:latin typeface="+mn-ea"/>
              </a:rPr>
              <a:t> 사용해 </a:t>
            </a:r>
            <a:r>
              <a:rPr lang="en-US" altLang="ko-KR" sz="1700" dirty="0">
                <a:latin typeface="+mn-ea"/>
              </a:rPr>
              <a:t>generator</a:t>
            </a:r>
            <a:r>
              <a:rPr lang="ko-KR" altLang="en-US" sz="1700" dirty="0">
                <a:latin typeface="+mn-ea"/>
              </a:rPr>
              <a:t>에서 이미지를 생성한다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680" y="3067667"/>
            <a:ext cx="923881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3. </a:t>
            </a:r>
            <a:r>
              <a:rPr lang="ko-KR" altLang="en-US" sz="1700" dirty="0" smtClean="0">
                <a:latin typeface="+mn-ea"/>
              </a:rPr>
              <a:t>생성된 </a:t>
            </a:r>
            <a:r>
              <a:rPr lang="ko-KR" altLang="en-US" sz="1700" dirty="0">
                <a:latin typeface="+mn-ea"/>
              </a:rPr>
              <a:t>이미지와 진짜 이미지를 섞는다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7680" y="3681503"/>
            <a:ext cx="923881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4. </a:t>
            </a:r>
            <a:r>
              <a:rPr lang="ko-KR" altLang="en-US" sz="1700" dirty="0" smtClean="0">
                <a:latin typeface="+mn-ea"/>
              </a:rPr>
              <a:t>진짜와 </a:t>
            </a:r>
            <a:r>
              <a:rPr lang="ko-KR" altLang="en-US" sz="1700" dirty="0">
                <a:latin typeface="+mn-ea"/>
              </a:rPr>
              <a:t>가짜가 섞인 이미지와 이에 대응하는 타깃을 사용하여 </a:t>
            </a:r>
            <a:r>
              <a:rPr lang="en-US" altLang="ko-KR" sz="1700" dirty="0">
                <a:latin typeface="+mn-ea"/>
              </a:rPr>
              <a:t>discriminator</a:t>
            </a:r>
            <a:r>
              <a:rPr lang="ko-KR" altLang="en-US" sz="1700" dirty="0">
                <a:latin typeface="+mn-ea"/>
              </a:rPr>
              <a:t>를 훈련한다</a:t>
            </a:r>
            <a:r>
              <a:rPr lang="en-US" altLang="ko-KR" sz="1700" dirty="0">
                <a:latin typeface="+mn-ea"/>
              </a:rPr>
              <a:t>. </a:t>
            </a:r>
            <a:endParaRPr lang="en-US" altLang="ko-KR" sz="17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 smtClean="0">
                <a:latin typeface="+mn-ea"/>
              </a:rPr>
              <a:t>타깃 </a:t>
            </a:r>
            <a:r>
              <a:rPr lang="en-US" altLang="ko-KR" sz="1700" dirty="0">
                <a:latin typeface="+mn-ea"/>
              </a:rPr>
              <a:t>= </a:t>
            </a:r>
            <a:r>
              <a:rPr lang="ko-KR" altLang="en-US" sz="1700" dirty="0" smtClean="0">
                <a:latin typeface="+mn-ea"/>
              </a:rPr>
              <a:t>진짜 또는 </a:t>
            </a:r>
            <a:r>
              <a:rPr lang="ko-KR" altLang="en-US" sz="1700" dirty="0">
                <a:latin typeface="+mn-ea"/>
              </a:rPr>
              <a:t>가짜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7680" y="4629450"/>
            <a:ext cx="694329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5. </a:t>
            </a:r>
            <a:r>
              <a:rPr lang="ko-KR" altLang="en-US" sz="1700" dirty="0">
                <a:latin typeface="+mn-ea"/>
              </a:rPr>
              <a:t>잠재공간에서 무작위로 새로운 포인트를 뽑는다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7680" y="5232267"/>
            <a:ext cx="923881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+mn-ea"/>
              </a:rPr>
              <a:t>6. </a:t>
            </a:r>
            <a:r>
              <a:rPr lang="ko-KR" altLang="en-US" sz="1700" dirty="0" smtClean="0">
                <a:latin typeface="+mn-ea"/>
              </a:rPr>
              <a:t>이 </a:t>
            </a:r>
            <a:r>
              <a:rPr lang="ko-KR" altLang="en-US" sz="1700" dirty="0">
                <a:latin typeface="+mn-ea"/>
              </a:rPr>
              <a:t>랜덤 벡터를 사용하여 </a:t>
            </a:r>
            <a:r>
              <a:rPr lang="en-US" altLang="ko-KR" sz="1700" dirty="0" err="1" smtClean="0">
                <a:latin typeface="+mn-ea"/>
              </a:rPr>
              <a:t>gan</a:t>
            </a:r>
            <a:r>
              <a:rPr lang="ko-KR" altLang="en-US" sz="1700" dirty="0" smtClean="0">
                <a:latin typeface="+mn-ea"/>
              </a:rPr>
              <a:t>를 </a:t>
            </a:r>
            <a:r>
              <a:rPr lang="ko-KR" altLang="en-US" sz="1700" dirty="0">
                <a:latin typeface="+mn-ea"/>
              </a:rPr>
              <a:t>훈련한다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모든 타깃은 진짜로 설정한다</a:t>
            </a:r>
            <a:r>
              <a:rPr lang="en-US" altLang="ko-KR" sz="1700" dirty="0">
                <a:latin typeface="+mn-ea"/>
              </a:rPr>
              <a:t>. </a:t>
            </a:r>
            <a:r>
              <a:rPr lang="ko-KR" altLang="en-US" sz="1700" dirty="0">
                <a:latin typeface="+mn-ea"/>
              </a:rPr>
              <a:t>판별자가 생성된 </a:t>
            </a:r>
            <a:r>
              <a:rPr lang="ko-KR" altLang="en-US" sz="1700" dirty="0" smtClean="0">
                <a:latin typeface="+mn-ea"/>
              </a:rPr>
              <a:t>이미지를 모두 </a:t>
            </a:r>
            <a:r>
              <a:rPr lang="ko-KR" altLang="en-US" sz="1700" dirty="0">
                <a:latin typeface="+mn-ea"/>
              </a:rPr>
              <a:t>진짜 이미지라고 예측하도록 생성자의 가중치를 업데이트한다</a:t>
            </a:r>
            <a:r>
              <a:rPr lang="en-US" altLang="ko-KR" sz="1700" dirty="0">
                <a:latin typeface="+mn-ea"/>
              </a:rPr>
              <a:t>. (</a:t>
            </a:r>
            <a:r>
              <a:rPr lang="ko-KR" altLang="en-US" sz="1700" dirty="0">
                <a:latin typeface="+mn-ea"/>
              </a:rPr>
              <a:t>생성자만</a:t>
            </a:r>
            <a:r>
              <a:rPr lang="en-US" altLang="ko-KR" sz="1700" dirty="0">
                <a:latin typeface="+mn-ea"/>
              </a:rPr>
              <a:t>! </a:t>
            </a:r>
            <a:r>
              <a:rPr lang="ko-KR" altLang="en-US" sz="1700" dirty="0" err="1">
                <a:latin typeface="+mn-ea"/>
              </a:rPr>
              <a:t>판별자는</a:t>
            </a:r>
            <a:r>
              <a:rPr lang="ko-KR" altLang="en-US" sz="1700" dirty="0">
                <a:latin typeface="+mn-ea"/>
              </a:rPr>
              <a:t> 동결</a:t>
            </a:r>
            <a:r>
              <a:rPr lang="en-US" altLang="ko-KR" sz="1700" dirty="0">
                <a:latin typeface="+mn-ea"/>
              </a:rPr>
              <a:t>!) </a:t>
            </a:r>
            <a:r>
              <a:rPr lang="ko-KR" altLang="en-US" sz="1700" dirty="0" smtClean="0">
                <a:latin typeface="+mn-ea"/>
              </a:rPr>
              <a:t>결국 </a:t>
            </a:r>
            <a:r>
              <a:rPr lang="ko-KR" altLang="en-US" sz="1700" dirty="0" err="1" smtClean="0">
                <a:latin typeface="+mn-ea"/>
              </a:rPr>
              <a:t>생성자는</a:t>
            </a:r>
            <a:r>
              <a:rPr lang="ko-KR" altLang="en-US" sz="1700" dirty="0" smtClean="0">
                <a:latin typeface="+mn-ea"/>
              </a:rPr>
              <a:t> </a:t>
            </a:r>
            <a:r>
              <a:rPr lang="ko-KR" altLang="en-US" sz="1700" dirty="0" err="1">
                <a:latin typeface="+mn-ea"/>
              </a:rPr>
              <a:t>판별자를</a:t>
            </a:r>
            <a:r>
              <a:rPr lang="ko-KR" altLang="en-US" sz="1700" dirty="0">
                <a:latin typeface="+mn-ea"/>
              </a:rPr>
              <a:t> 속이도록 훈련한다</a:t>
            </a:r>
            <a:r>
              <a:rPr lang="en-US" altLang="ko-KR" sz="1700" dirty="0">
                <a:latin typeface="+mn-ea"/>
              </a:rPr>
              <a:t>.</a:t>
            </a:r>
            <a:endParaRPr lang="ko-KR" altLang="en-US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3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/>
        </p:nvSpPr>
        <p:spPr bwMode="auto">
          <a:xfrm>
            <a:off x="11167110" y="6003290"/>
            <a:ext cx="279400" cy="247650"/>
          </a:xfrm>
          <a:custGeom>
            <a:avLst/>
            <a:gdLst>
              <a:gd name="TX0" fmla="*/ 2474 w 3492"/>
              <a:gd name="TY0" fmla="*/ 0 h 3098"/>
              <a:gd name="TX1" fmla="*/ 2546 w 3492"/>
              <a:gd name="TY1" fmla="*/ 0 h 3098"/>
              <a:gd name="TX2" fmla="*/ 2618 w 3492"/>
              <a:gd name="TY2" fmla="*/ 5 h 3098"/>
              <a:gd name="TX3" fmla="*/ 2689 w 3492"/>
              <a:gd name="TY3" fmla="*/ 15 h 3098"/>
              <a:gd name="TX4" fmla="*/ 2758 w 3492"/>
              <a:gd name="TY4" fmla="*/ 31 h 3098"/>
              <a:gd name="TX5" fmla="*/ 2828 w 3492"/>
              <a:gd name="TY5" fmla="*/ 51 h 3098"/>
              <a:gd name="TX6" fmla="*/ 2896 w 3492"/>
              <a:gd name="TY6" fmla="*/ 76 h 3098"/>
              <a:gd name="TX7" fmla="*/ 2963 w 3492"/>
              <a:gd name="TY7" fmla="*/ 108 h 3098"/>
              <a:gd name="TX8" fmla="*/ 3026 w 3492"/>
              <a:gd name="TY8" fmla="*/ 143 h 3098"/>
              <a:gd name="TX9" fmla="*/ 3088 w 3492"/>
              <a:gd name="TY9" fmla="*/ 183 h 3098"/>
              <a:gd name="TX10" fmla="*/ 3147 w 3492"/>
              <a:gd name="TY10" fmla="*/ 230 h 3098"/>
              <a:gd name="TX11" fmla="*/ 3204 w 3492"/>
              <a:gd name="TY11" fmla="*/ 281 h 3098"/>
              <a:gd name="TX12" fmla="*/ 3256 w 3492"/>
              <a:gd name="TY12" fmla="*/ 336 h 3098"/>
              <a:gd name="TX13" fmla="*/ 3303 w 3492"/>
              <a:gd name="TY13" fmla="*/ 394 h 3098"/>
              <a:gd name="TX14" fmla="*/ 3345 w 3492"/>
              <a:gd name="TY14" fmla="*/ 455 h 3098"/>
              <a:gd name="TX15" fmla="*/ 3382 w 3492"/>
              <a:gd name="TY15" fmla="*/ 518 h 3098"/>
              <a:gd name="TX16" fmla="*/ 3413 w 3492"/>
              <a:gd name="TY16" fmla="*/ 582 h 3098"/>
              <a:gd name="TX17" fmla="*/ 3439 w 3492"/>
              <a:gd name="TY17" fmla="*/ 650 h 3098"/>
              <a:gd name="TX18" fmla="*/ 3460 w 3492"/>
              <a:gd name="TY18" fmla="*/ 717 h 3098"/>
              <a:gd name="TX19" fmla="*/ 3475 w 3492"/>
              <a:gd name="TY19" fmla="*/ 786 h 3098"/>
              <a:gd name="TX20" fmla="*/ 3486 w 3492"/>
              <a:gd name="TY20" fmla="*/ 856 h 3098"/>
              <a:gd name="TX21" fmla="*/ 3491 w 3492"/>
              <a:gd name="TY21" fmla="*/ 926 h 3098"/>
              <a:gd name="TX22" fmla="*/ 3491 w 3492"/>
              <a:gd name="TY22" fmla="*/ 996 h 3098"/>
              <a:gd name="TX23" fmla="*/ 3486 w 3492"/>
              <a:gd name="TY23" fmla="*/ 1066 h 3098"/>
              <a:gd name="TX24" fmla="*/ 3475 w 3492"/>
              <a:gd name="TY24" fmla="*/ 1136 h 3098"/>
              <a:gd name="TX25" fmla="*/ 3460 w 3492"/>
              <a:gd name="TY25" fmla="*/ 1205 h 3098"/>
              <a:gd name="TX26" fmla="*/ 3439 w 3492"/>
              <a:gd name="TY26" fmla="*/ 1273 h 3098"/>
              <a:gd name="TX27" fmla="*/ 3413 w 3492"/>
              <a:gd name="TY27" fmla="*/ 1339 h 3098"/>
              <a:gd name="TX28" fmla="*/ 3382 w 3492"/>
              <a:gd name="TY28" fmla="*/ 1404 h 3098"/>
              <a:gd name="TX29" fmla="*/ 3345 w 3492"/>
              <a:gd name="TY29" fmla="*/ 1467 h 3098"/>
              <a:gd name="TX30" fmla="*/ 3303 w 3492"/>
              <a:gd name="TY30" fmla="*/ 1528 h 3098"/>
              <a:gd name="TX31" fmla="*/ 3256 w 3492"/>
              <a:gd name="TY31" fmla="*/ 1586 h 3098"/>
              <a:gd name="TX32" fmla="*/ 3204 w 3492"/>
              <a:gd name="TY32" fmla="*/ 1641 h 3098"/>
              <a:gd name="TX33" fmla="*/ 2007 w 3492"/>
              <a:gd name="TY33" fmla="*/ 2813 h 3098"/>
              <a:gd name="TX34" fmla="*/ 1988 w 3492"/>
              <a:gd name="TY34" fmla="*/ 2828 h 3098"/>
              <a:gd name="TX35" fmla="*/ 1965 w 3492"/>
              <a:gd name="TY35" fmla="*/ 2838 h 3098"/>
              <a:gd name="TX36" fmla="*/ 1942 w 3492"/>
              <a:gd name="TY36" fmla="*/ 2844 h 3098"/>
              <a:gd name="TX37" fmla="*/ 1918 w 3492"/>
              <a:gd name="TY37" fmla="*/ 2844 h 3098"/>
              <a:gd name="TX38" fmla="*/ 1894 w 3492"/>
              <a:gd name="TY38" fmla="*/ 2838 h 3098"/>
              <a:gd name="TX39" fmla="*/ 1873 w 3492"/>
              <a:gd name="TY39" fmla="*/ 2828 h 3098"/>
              <a:gd name="TX40" fmla="*/ 1853 w 3492"/>
              <a:gd name="TY40" fmla="*/ 2813 h 3098"/>
              <a:gd name="TX41" fmla="*/ 1837 w 3492"/>
              <a:gd name="TY41" fmla="*/ 2793 h 3098"/>
              <a:gd name="TX42" fmla="*/ 1827 w 3492"/>
              <a:gd name="TY42" fmla="*/ 2772 h 3098"/>
              <a:gd name="TX43" fmla="*/ 1821 w 3492"/>
              <a:gd name="TY43" fmla="*/ 2749 h 3098"/>
              <a:gd name="TX44" fmla="*/ 1821 w 3492"/>
              <a:gd name="TY44" fmla="*/ 2726 h 3098"/>
              <a:gd name="TX45" fmla="*/ 1827 w 3492"/>
              <a:gd name="TY45" fmla="*/ 2703 h 3098"/>
              <a:gd name="TX46" fmla="*/ 1837 w 3492"/>
              <a:gd name="TY46" fmla="*/ 2681 h 3098"/>
              <a:gd name="TX47" fmla="*/ 1853 w 3492"/>
              <a:gd name="TY47" fmla="*/ 2662 h 3098"/>
              <a:gd name="TX48" fmla="*/ 3035 w 3492"/>
              <a:gd name="TY48" fmla="*/ 1505 h 3098"/>
              <a:gd name="TX49" fmla="*/ 3079 w 3492"/>
              <a:gd name="TY49" fmla="*/ 1458 h 3098"/>
              <a:gd name="TX50" fmla="*/ 3118 w 3492"/>
              <a:gd name="TY50" fmla="*/ 1407 h 3098"/>
              <a:gd name="TX51" fmla="*/ 3153 w 3492"/>
              <a:gd name="TY51" fmla="*/ 1355 h 3098"/>
              <a:gd name="TX52" fmla="*/ 3183 w 3492"/>
              <a:gd name="TY52" fmla="*/ 1300 h 3098"/>
              <a:gd name="TX53" fmla="*/ 3208 w 3492"/>
              <a:gd name="TY53" fmla="*/ 1243 h 3098"/>
              <a:gd name="TX54" fmla="*/ 3228 w 3492"/>
              <a:gd name="TY54" fmla="*/ 1185 h 3098"/>
              <a:gd name="TX55" fmla="*/ 3242 w 3492"/>
              <a:gd name="TY55" fmla="*/ 1126 h 3098"/>
              <a:gd name="TX56" fmla="*/ 3253 w 3492"/>
              <a:gd name="TY56" fmla="*/ 1066 h 3098"/>
              <a:gd name="TX57" fmla="*/ 3257 w 3492"/>
              <a:gd name="TY57" fmla="*/ 1006 h 3098"/>
              <a:gd name="TX58" fmla="*/ 3257 w 3492"/>
              <a:gd name="TY58" fmla="*/ 946 h 3098"/>
              <a:gd name="TX59" fmla="*/ 3253 w 3492"/>
              <a:gd name="TY59" fmla="*/ 885 h 3098"/>
              <a:gd name="TX60" fmla="*/ 3242 w 3492"/>
              <a:gd name="TY60" fmla="*/ 826 h 3098"/>
              <a:gd name="TX61" fmla="*/ 3228 w 3492"/>
              <a:gd name="TY61" fmla="*/ 766 h 3098"/>
              <a:gd name="TX62" fmla="*/ 3208 w 3492"/>
              <a:gd name="TY62" fmla="*/ 709 h 3098"/>
              <a:gd name="TX63" fmla="*/ 3183 w 3492"/>
              <a:gd name="TY63" fmla="*/ 653 h 3098"/>
              <a:gd name="TX64" fmla="*/ 3153 w 3492"/>
              <a:gd name="TY64" fmla="*/ 598 h 3098"/>
              <a:gd name="TX65" fmla="*/ 3118 w 3492"/>
              <a:gd name="TY65" fmla="*/ 545 h 3098"/>
              <a:gd name="TX66" fmla="*/ 3079 w 3492"/>
              <a:gd name="TY66" fmla="*/ 495 h 3098"/>
              <a:gd name="TX67" fmla="*/ 3035 w 3492"/>
              <a:gd name="TY67" fmla="*/ 448 h 3098"/>
              <a:gd name="TX68" fmla="*/ 2985 w 3492"/>
              <a:gd name="TY68" fmla="*/ 403 h 3098"/>
              <a:gd name="TX69" fmla="*/ 2935 w 3492"/>
              <a:gd name="TY69" fmla="*/ 364 h 3098"/>
              <a:gd name="TX70" fmla="*/ 2881 w 3492"/>
              <a:gd name="TY70" fmla="*/ 331 h 3098"/>
              <a:gd name="TX71" fmla="*/ 2825 w 3492"/>
              <a:gd name="TY71" fmla="*/ 301 h 3098"/>
              <a:gd name="TX72" fmla="*/ 2767 w 3492"/>
              <a:gd name="TY72" fmla="*/ 277 h 3098"/>
              <a:gd name="TX73" fmla="*/ 2708 w 3492"/>
              <a:gd name="TY73" fmla="*/ 258 h 3098"/>
              <a:gd name="TX74" fmla="*/ 2648 w 3492"/>
              <a:gd name="TY74" fmla="*/ 243 h 3098"/>
              <a:gd name="TX75" fmla="*/ 2586 w 3492"/>
              <a:gd name="TY75" fmla="*/ 234 h 3098"/>
              <a:gd name="TX76" fmla="*/ 2525 w 3492"/>
              <a:gd name="TY76" fmla="*/ 229 h 3098"/>
              <a:gd name="TX77" fmla="*/ 2464 w 3492"/>
              <a:gd name="TY77" fmla="*/ 229 h 3098"/>
              <a:gd name="TX78" fmla="*/ 2402 w 3492"/>
              <a:gd name="TY78" fmla="*/ 234 h 3098"/>
              <a:gd name="TX79" fmla="*/ 2340 w 3492"/>
              <a:gd name="TY79" fmla="*/ 243 h 3098"/>
              <a:gd name="TX80" fmla="*/ 2280 w 3492"/>
              <a:gd name="TY80" fmla="*/ 258 h 3098"/>
              <a:gd name="TX81" fmla="*/ 2221 w 3492"/>
              <a:gd name="TY81" fmla="*/ 277 h 3098"/>
              <a:gd name="TX82" fmla="*/ 2164 w 3492"/>
              <a:gd name="TY82" fmla="*/ 301 h 3098"/>
              <a:gd name="TX83" fmla="*/ 2108 w 3492"/>
              <a:gd name="TY83" fmla="*/ 331 h 3098"/>
              <a:gd name="TX84" fmla="*/ 2055 w 3492"/>
              <a:gd name="TY84" fmla="*/ 364 h 3098"/>
              <a:gd name="TX85" fmla="*/ 2003 w 3492"/>
              <a:gd name="TY85" fmla="*/ 403 h 3098"/>
              <a:gd name="TX86" fmla="*/ 1955 w 3492"/>
              <a:gd name="TY86" fmla="*/ 448 h 3098"/>
              <a:gd name="TX87" fmla="*/ 378 w 3492"/>
              <a:gd name="TY87" fmla="*/ 1972 h 3098"/>
              <a:gd name="TX88" fmla="*/ 341 w 3492"/>
              <a:gd name="TY88" fmla="*/ 2013 h 3098"/>
              <a:gd name="TX89" fmla="*/ 307 w 3492"/>
              <a:gd name="TY89" fmla="*/ 2057 h 3098"/>
              <a:gd name="TX90" fmla="*/ 280 w 3492"/>
              <a:gd name="TY90" fmla="*/ 2102 h 3098"/>
              <a:gd name="TX91" fmla="*/ 258 w 3492"/>
              <a:gd name="TY91" fmla="*/ 2149 h 3098"/>
              <a:gd name="TX92" fmla="*/ 241 w 3492"/>
              <a:gd name="TY92" fmla="*/ 2199 h 3098"/>
              <a:gd name="TX93" fmla="*/ 228 w 3492"/>
              <a:gd name="TY93" fmla="*/ 2248 h 3098"/>
              <a:gd name="TX94" fmla="*/ 220 w 3492"/>
              <a:gd name="TY94" fmla="*/ 2299 h 3098"/>
              <a:gd name="TX95" fmla="*/ 218 w 3492"/>
              <a:gd name="TY95" fmla="*/ 2350 h 3098"/>
              <a:gd name="TX96" fmla="*/ 220 w 3492"/>
              <a:gd name="TY96" fmla="*/ 2402 h 3098"/>
              <a:gd name="TX97" fmla="*/ 228 w 3492"/>
              <a:gd name="TY97" fmla="*/ 2452 h 3098"/>
              <a:gd name="TX98" fmla="*/ 241 w 3492"/>
              <a:gd name="TY98" fmla="*/ 2503 h 3098"/>
              <a:gd name="TX99" fmla="*/ 258 w 3492"/>
              <a:gd name="TY99" fmla="*/ 2551 h 3098"/>
              <a:gd name="TX100" fmla="*/ 280 w 3492"/>
              <a:gd name="TY100" fmla="*/ 2599 h 3098"/>
              <a:gd name="TX101" fmla="*/ 307 w 3492"/>
              <a:gd name="TY101" fmla="*/ 2644 h 3098"/>
              <a:gd name="TX102" fmla="*/ 341 w 3492"/>
              <a:gd name="TY102" fmla="*/ 2687 h 3098"/>
              <a:gd name="TX103" fmla="*/ 378 w 3492"/>
              <a:gd name="TY103" fmla="*/ 2728 h 3098"/>
              <a:gd name="TX104" fmla="*/ 419 w 3492"/>
              <a:gd name="TY104" fmla="*/ 2765 h 3098"/>
              <a:gd name="TX105" fmla="*/ 463 w 3492"/>
              <a:gd name="TY105" fmla="*/ 2796 h 3098"/>
              <a:gd name="TX106" fmla="*/ 509 w 3492"/>
              <a:gd name="TY106" fmla="*/ 2824 h 3098"/>
              <a:gd name="TX107" fmla="*/ 558 w 3492"/>
              <a:gd name="TY107" fmla="*/ 2846 h 3098"/>
              <a:gd name="TX108" fmla="*/ 608 w 3492"/>
              <a:gd name="TY108" fmla="*/ 2863 h 3098"/>
              <a:gd name="TX109" fmla="*/ 660 w 3492"/>
              <a:gd name="TY109" fmla="*/ 2874 h 3098"/>
              <a:gd name="TX110" fmla="*/ 711 w 3492"/>
              <a:gd name="TY110" fmla="*/ 2882 h 3098"/>
              <a:gd name="TX111" fmla="*/ 763 w 3492"/>
              <a:gd name="TY111" fmla="*/ 2885 h 3098"/>
              <a:gd name="TX112" fmla="*/ 816 w 3492"/>
              <a:gd name="TY112" fmla="*/ 2882 h 3098"/>
              <a:gd name="TX113" fmla="*/ 867 w 3492"/>
              <a:gd name="TY113" fmla="*/ 2874 h 3098"/>
              <a:gd name="TX114" fmla="*/ 919 w 3492"/>
              <a:gd name="TY114" fmla="*/ 2863 h 3098"/>
              <a:gd name="TX115" fmla="*/ 968 w 3492"/>
              <a:gd name="TY115" fmla="*/ 2846 h 3098"/>
              <a:gd name="TX116" fmla="*/ 1018 w 3492"/>
              <a:gd name="TY116" fmla="*/ 2824 h 3098"/>
              <a:gd name="TX117" fmla="*/ 1064 w 3492"/>
              <a:gd name="TY117" fmla="*/ 2796 h 3098"/>
              <a:gd name="TX118" fmla="*/ 1108 w 3492"/>
              <a:gd name="TY118" fmla="*/ 2765 h 3098"/>
              <a:gd name="TX119" fmla="*/ 1149 w 3492"/>
              <a:gd name="TY119" fmla="*/ 2728 h 3098"/>
              <a:gd name="TX120" fmla="*/ 2741 w 3492"/>
              <a:gd name="TY120" fmla="*/ 1187 h 3098"/>
              <a:gd name="TX121" fmla="*/ 2768 w 3492"/>
              <a:gd name="TY121" fmla="*/ 1158 h 3098"/>
              <a:gd name="TX122" fmla="*/ 2791 w 3492"/>
              <a:gd name="TY122" fmla="*/ 1125 h 3098"/>
              <a:gd name="TX123" fmla="*/ 2809 w 3492"/>
              <a:gd name="TY123" fmla="*/ 1091 h 3098"/>
              <a:gd name="TX124" fmla="*/ 2823 w 3492"/>
              <a:gd name="TY124" fmla="*/ 1055 h 3098"/>
              <a:gd name="TX125" fmla="*/ 2831 w 3492"/>
              <a:gd name="TY125" fmla="*/ 1018 h 3098"/>
              <a:gd name="TX126" fmla="*/ 2837 w 3492"/>
              <a:gd name="TY126" fmla="*/ 980 h 3098"/>
              <a:gd name="TX127" fmla="*/ 2837 w 3492"/>
              <a:gd name="TY127" fmla="*/ 942 h 3098"/>
              <a:gd name="TX128" fmla="*/ 2831 w 3492"/>
              <a:gd name="TY128" fmla="*/ 904 h 3098"/>
              <a:gd name="TX129" fmla="*/ 2823 w 3492"/>
              <a:gd name="TY129" fmla="*/ 867 h 3098"/>
              <a:gd name="TX130" fmla="*/ 2809 w 3492"/>
              <a:gd name="TY130" fmla="*/ 832 h 3098"/>
              <a:gd name="TX131" fmla="*/ 2791 w 3492"/>
              <a:gd name="TY131" fmla="*/ 797 h 3098"/>
              <a:gd name="TX132" fmla="*/ 2768 w 3492"/>
              <a:gd name="TY132" fmla="*/ 764 h 3098"/>
              <a:gd name="TX133" fmla="*/ 2741 w 3492"/>
              <a:gd name="TY133" fmla="*/ 734 h 3098"/>
              <a:gd name="TX134" fmla="*/ 2710 w 3492"/>
              <a:gd name="TY134" fmla="*/ 707 h 3098"/>
              <a:gd name="TX135" fmla="*/ 2677 w 3492"/>
              <a:gd name="TY135" fmla="*/ 685 h 3098"/>
              <a:gd name="TX136" fmla="*/ 2642 w 3492"/>
              <a:gd name="TY136" fmla="*/ 668 h 3098"/>
              <a:gd name="TX137" fmla="*/ 2605 w 3492"/>
              <a:gd name="TY137" fmla="*/ 654 h 3098"/>
              <a:gd name="TX138" fmla="*/ 2567 w 3492"/>
              <a:gd name="TY138" fmla="*/ 645 h 3098"/>
              <a:gd name="TX139" fmla="*/ 2528 w 3492"/>
              <a:gd name="TY139" fmla="*/ 641 h 3098"/>
              <a:gd name="TX140" fmla="*/ 2490 w 3492"/>
              <a:gd name="TY140" fmla="*/ 641 h 3098"/>
              <a:gd name="TX141" fmla="*/ 2452 w 3492"/>
              <a:gd name="TY141" fmla="*/ 645 h 3098"/>
              <a:gd name="TX142" fmla="*/ 2415 w 3492"/>
              <a:gd name="TY142" fmla="*/ 654 h 3098"/>
              <a:gd name="TX143" fmla="*/ 2377 w 3492"/>
              <a:gd name="TY143" fmla="*/ 668 h 3098"/>
              <a:gd name="TX144" fmla="*/ 2343 w 3492"/>
              <a:gd name="TY144" fmla="*/ 685 h 3098"/>
              <a:gd name="TX145" fmla="*/ 2309 w 3492"/>
              <a:gd name="TY145" fmla="*/ 707 h 3098"/>
              <a:gd name="TX146" fmla="*/ 2278 w 3492"/>
              <a:gd name="TY146" fmla="*/ 734 h 3098"/>
              <a:gd name="TX147" fmla="*/ 1082 w 3492"/>
              <a:gd name="TY147" fmla="*/ 1906 h 3098"/>
              <a:gd name="TX148" fmla="*/ 1062 w 3492"/>
              <a:gd name="TY148" fmla="*/ 1922 h 3098"/>
              <a:gd name="TX149" fmla="*/ 1040 w 3492"/>
              <a:gd name="TY149" fmla="*/ 1931 h 3098"/>
              <a:gd name="TX150" fmla="*/ 1017 w 3492"/>
              <a:gd name="TY150" fmla="*/ 1937 h 3098"/>
              <a:gd name="TX151" fmla="*/ 992 w 3492"/>
              <a:gd name="TY151" fmla="*/ 1937 h 3098"/>
              <a:gd name="TX152" fmla="*/ 969 w 3492"/>
              <a:gd name="TY152" fmla="*/ 1931 h 3098"/>
              <a:gd name="TX153" fmla="*/ 947 w 3492"/>
              <a:gd name="TY153" fmla="*/ 1922 h 3098"/>
              <a:gd name="TX154" fmla="*/ 927 w 3492"/>
              <a:gd name="TY154" fmla="*/ 1906 h 3098"/>
              <a:gd name="TX155" fmla="*/ 911 w 3492"/>
              <a:gd name="TY155" fmla="*/ 1887 h 3098"/>
              <a:gd name="TX156" fmla="*/ 900 w 3492"/>
              <a:gd name="TY156" fmla="*/ 1865 h 3098"/>
              <a:gd name="TX157" fmla="*/ 896 w 3492"/>
              <a:gd name="TY157" fmla="*/ 1842 h 3098"/>
              <a:gd name="TX158" fmla="*/ 896 w 3492"/>
              <a:gd name="TY158" fmla="*/ 1819 h 3098"/>
              <a:gd name="TX159" fmla="*/ 900 w 3492"/>
              <a:gd name="TY159" fmla="*/ 1796 h 3098"/>
              <a:gd name="TX160" fmla="*/ 911 w 3492"/>
              <a:gd name="TY160" fmla="*/ 1775 h 3098"/>
              <a:gd name="TX161" fmla="*/ 927 w 3492"/>
              <a:gd name="TY161" fmla="*/ 1755 h 3098"/>
              <a:gd name="TX162" fmla="*/ 2123 w 3492"/>
              <a:gd name="TY162" fmla="*/ 583 h 3098"/>
              <a:gd name="TX163" fmla="*/ 2165 w 3492"/>
              <a:gd name="TY163" fmla="*/ 546 h 3098"/>
              <a:gd name="TX164" fmla="*/ 2209 w 3492"/>
              <a:gd name="TY164" fmla="*/ 515 h 3098"/>
              <a:gd name="TX165" fmla="*/ 2255 w 3492"/>
              <a:gd name="TY165" fmla="*/ 488 h 3098"/>
              <a:gd name="TX166" fmla="*/ 2304 w 3492"/>
              <a:gd name="TY166" fmla="*/ 465 h 3098"/>
              <a:gd name="TX167" fmla="*/ 2354 w 3492"/>
              <a:gd name="TY167" fmla="*/ 449 h 3098"/>
              <a:gd name="TX168" fmla="*/ 2405 w 3492"/>
              <a:gd name="TY168" fmla="*/ 436 h 3098"/>
              <a:gd name="TX169" fmla="*/ 2457 w 3492"/>
              <a:gd name="TY169" fmla="*/ 429 h 3098"/>
              <a:gd name="TX170" fmla="*/ 2509 w 3492"/>
              <a:gd name="TY170" fmla="*/ 427 h 3098"/>
              <a:gd name="TX171" fmla="*/ 2562 w 3492"/>
              <a:gd name="TY171" fmla="*/ 429 h 3098"/>
              <a:gd name="TX172" fmla="*/ 2613 w 3492"/>
              <a:gd name="TY172" fmla="*/ 436 h 3098"/>
              <a:gd name="TX173" fmla="*/ 2665 w 3492"/>
              <a:gd name="TY173" fmla="*/ 449 h 3098"/>
              <a:gd name="TX174" fmla="*/ 2714 w 3492"/>
              <a:gd name="TY174" fmla="*/ 465 h 3098"/>
              <a:gd name="TX175" fmla="*/ 2763 w 3492"/>
              <a:gd name="TY175" fmla="*/ 488 h 3098"/>
              <a:gd name="TX176" fmla="*/ 2810 w 3492"/>
              <a:gd name="TY176" fmla="*/ 515 h 3098"/>
              <a:gd name="TX177" fmla="*/ 2854 w 3492"/>
              <a:gd name="TY177" fmla="*/ 546 h 3098"/>
              <a:gd name="TX178" fmla="*/ 2895 w 3492"/>
              <a:gd name="TY178" fmla="*/ 583 h 3098"/>
              <a:gd name="TX179" fmla="*/ 2932 w 3492"/>
              <a:gd name="TY179" fmla="*/ 623 h 3098"/>
              <a:gd name="TX180" fmla="*/ 2965 w 3492"/>
              <a:gd name="TY180" fmla="*/ 666 h 3098"/>
              <a:gd name="TX181" fmla="*/ 2993 w 3492"/>
              <a:gd name="TY181" fmla="*/ 713 h 3098"/>
              <a:gd name="TX182" fmla="*/ 3015 w 3492"/>
              <a:gd name="TY182" fmla="*/ 760 h 3098"/>
              <a:gd name="TX183" fmla="*/ 3032 w 3492"/>
              <a:gd name="TY183" fmla="*/ 809 h 3098"/>
              <a:gd name="TX184" fmla="*/ 3045 w 3492"/>
              <a:gd name="TY184" fmla="*/ 859 h 3098"/>
              <a:gd name="TX185" fmla="*/ 3053 w 3492"/>
              <a:gd name="TY185" fmla="*/ 910 h 3098"/>
              <a:gd name="TX186" fmla="*/ 3055 w 3492"/>
              <a:gd name="TY186" fmla="*/ 961 h 3098"/>
              <a:gd name="TX187" fmla="*/ 3053 w 3492"/>
              <a:gd name="TY187" fmla="*/ 1012 h 3098"/>
              <a:gd name="TX188" fmla="*/ 3045 w 3492"/>
              <a:gd name="TY188" fmla="*/ 1063 h 3098"/>
              <a:gd name="TX189" fmla="*/ 3032 w 3492"/>
              <a:gd name="TY189" fmla="*/ 1113 h 3098"/>
              <a:gd name="TX190" fmla="*/ 3015 w 3492"/>
              <a:gd name="TY190" fmla="*/ 1162 h 3098"/>
              <a:gd name="TX191" fmla="*/ 2993 w 3492"/>
              <a:gd name="TY191" fmla="*/ 1209 h 3098"/>
              <a:gd name="TX192" fmla="*/ 2965 w 3492"/>
              <a:gd name="TY192" fmla="*/ 1255 h 3098"/>
              <a:gd name="TX193" fmla="*/ 2932 w 3492"/>
              <a:gd name="TY193" fmla="*/ 1298 h 3098"/>
              <a:gd name="TX194" fmla="*/ 2895 w 3492"/>
              <a:gd name="TY194" fmla="*/ 1339 h 3098"/>
              <a:gd name="TX195" fmla="*/ 1303 w 3492"/>
              <a:gd name="TY195" fmla="*/ 2879 h 3098"/>
              <a:gd name="TX196" fmla="*/ 1255 w 3492"/>
              <a:gd name="TY196" fmla="*/ 2923 h 3098"/>
              <a:gd name="TX197" fmla="*/ 1203 w 3492"/>
              <a:gd name="TY197" fmla="*/ 2962 h 3098"/>
              <a:gd name="TX198" fmla="*/ 1150 w 3492"/>
              <a:gd name="TY198" fmla="*/ 2995 h 3098"/>
              <a:gd name="TX199" fmla="*/ 1094 w 3492"/>
              <a:gd name="TY199" fmla="*/ 3025 h 3098"/>
              <a:gd name="TX200" fmla="*/ 1036 w 3492"/>
              <a:gd name="TY200" fmla="*/ 3049 h 3098"/>
              <a:gd name="TX201" fmla="*/ 977 w 3492"/>
              <a:gd name="TY201" fmla="*/ 3068 h 3098"/>
              <a:gd name="TX202" fmla="*/ 917 w 3492"/>
              <a:gd name="TY202" fmla="*/ 3083 h 3098"/>
              <a:gd name="TX203" fmla="*/ 855 w 3492"/>
              <a:gd name="TY203" fmla="*/ 3092 h 3098"/>
              <a:gd name="TX204" fmla="*/ 794 w 3492"/>
              <a:gd name="TY204" fmla="*/ 3097 h 3098"/>
              <a:gd name="TX205" fmla="*/ 733 w 3492"/>
              <a:gd name="TY205" fmla="*/ 3097 h 3098"/>
              <a:gd name="TX206" fmla="*/ 671 w 3492"/>
              <a:gd name="TY206" fmla="*/ 3092 h 3098"/>
              <a:gd name="TX207" fmla="*/ 609 w 3492"/>
              <a:gd name="TY207" fmla="*/ 3083 h 3098"/>
              <a:gd name="TX208" fmla="*/ 549 w 3492"/>
              <a:gd name="TY208" fmla="*/ 3068 h 3098"/>
              <a:gd name="TX209" fmla="*/ 490 w 3492"/>
              <a:gd name="TY209" fmla="*/ 3049 h 3098"/>
              <a:gd name="TX210" fmla="*/ 433 w 3492"/>
              <a:gd name="TY210" fmla="*/ 3025 h 3098"/>
              <a:gd name="TX211" fmla="*/ 377 w 3492"/>
              <a:gd name="TY211" fmla="*/ 2995 h 3098"/>
              <a:gd name="TX212" fmla="*/ 323 w 3492"/>
              <a:gd name="TY212" fmla="*/ 2962 h 3098"/>
              <a:gd name="TX213" fmla="*/ 272 w 3492"/>
              <a:gd name="TY213" fmla="*/ 2923 h 3098"/>
              <a:gd name="TX214" fmla="*/ 224 w 3492"/>
              <a:gd name="TY214" fmla="*/ 2879 h 3098"/>
              <a:gd name="TX215" fmla="*/ 178 w 3492"/>
              <a:gd name="TY215" fmla="*/ 2832 h 3098"/>
              <a:gd name="TX216" fmla="*/ 139 w 3492"/>
              <a:gd name="TY216" fmla="*/ 2782 h 3098"/>
              <a:gd name="TX217" fmla="*/ 104 w 3492"/>
              <a:gd name="TY217" fmla="*/ 2729 h 3098"/>
              <a:gd name="TX218" fmla="*/ 75 w 3492"/>
              <a:gd name="TY218" fmla="*/ 2674 h 3098"/>
              <a:gd name="TX219" fmla="*/ 51 w 3492"/>
              <a:gd name="TY219" fmla="*/ 2617 h 3098"/>
              <a:gd name="TX220" fmla="*/ 30 w 3492"/>
              <a:gd name="TY220" fmla="*/ 2560 h 3098"/>
              <a:gd name="TX221" fmla="*/ 15 w 3492"/>
              <a:gd name="TY221" fmla="*/ 2501 h 3098"/>
              <a:gd name="TX222" fmla="*/ 5 w 3492"/>
              <a:gd name="TY222" fmla="*/ 2441 h 3098"/>
              <a:gd name="TX223" fmla="*/ 0 w 3492"/>
              <a:gd name="TY223" fmla="*/ 2381 h 3098"/>
              <a:gd name="TX224" fmla="*/ 0 w 3492"/>
              <a:gd name="TY224" fmla="*/ 2321 h 3098"/>
              <a:gd name="TX225" fmla="*/ 5 w 3492"/>
              <a:gd name="TY225" fmla="*/ 2260 h 3098"/>
              <a:gd name="TX226" fmla="*/ 15 w 3492"/>
              <a:gd name="TY226" fmla="*/ 2200 h 3098"/>
              <a:gd name="TX227" fmla="*/ 30 w 3492"/>
              <a:gd name="TY227" fmla="*/ 2141 h 3098"/>
              <a:gd name="TX228" fmla="*/ 51 w 3492"/>
              <a:gd name="TY228" fmla="*/ 2083 h 3098"/>
              <a:gd name="TX229" fmla="*/ 75 w 3492"/>
              <a:gd name="TY229" fmla="*/ 2027 h 3098"/>
              <a:gd name="TX230" fmla="*/ 104 w 3492"/>
              <a:gd name="TY230" fmla="*/ 1972 h 3098"/>
              <a:gd name="TX231" fmla="*/ 139 w 3492"/>
              <a:gd name="TY231" fmla="*/ 1920 h 3098"/>
              <a:gd name="TX232" fmla="*/ 178 w 3492"/>
              <a:gd name="TY232" fmla="*/ 1869 h 3098"/>
              <a:gd name="TX233" fmla="*/ 224 w 3492"/>
              <a:gd name="TY233" fmla="*/ 1822 h 3098"/>
              <a:gd name="TX234" fmla="*/ 1815 w 3492"/>
              <a:gd name="TY234" fmla="*/ 281 h 3098"/>
              <a:gd name="TX235" fmla="*/ 1872 w 3492"/>
              <a:gd name="TY235" fmla="*/ 230 h 3098"/>
              <a:gd name="TX236" fmla="*/ 1931 w 3492"/>
              <a:gd name="TY236" fmla="*/ 183 h 3098"/>
              <a:gd name="TX237" fmla="*/ 1992 w 3492"/>
              <a:gd name="TY237" fmla="*/ 143 h 3098"/>
              <a:gd name="TX238" fmla="*/ 2057 w 3492"/>
              <a:gd name="TY238" fmla="*/ 108 h 3098"/>
              <a:gd name="TX239" fmla="*/ 2123 w 3492"/>
              <a:gd name="TY239" fmla="*/ 76 h 3098"/>
              <a:gd name="TX240" fmla="*/ 2191 w 3492"/>
              <a:gd name="TY240" fmla="*/ 51 h 3098"/>
              <a:gd name="TX241" fmla="*/ 2261 w 3492"/>
              <a:gd name="TY241" fmla="*/ 31 h 3098"/>
              <a:gd name="TX242" fmla="*/ 2331 w 3492"/>
              <a:gd name="TY242" fmla="*/ 15 h 3098"/>
              <a:gd name="TX243" fmla="*/ 2402 w 3492"/>
              <a:gd name="TY243" fmla="*/ 5 h 3098"/>
              <a:gd name="TX244" fmla="*/ 2474 w 3492"/>
              <a:gd name="TY244" fmla="*/ 0 h 309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23520" y="149225"/>
            <a:ext cx="35540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 8장 생성 모델을 위한 딥러닝 &gt;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389273" y="604314"/>
            <a:ext cx="6735427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2800" dirty="0">
                <a:latin typeface="맑은 고딕" charset="0"/>
                <a:ea typeface="맑은 고딕" charset="0"/>
              </a:rPr>
              <a:t>8.5.6 DCGAN 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훈련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244181"/>
            <a:ext cx="5638800" cy="5423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85" y="488950"/>
            <a:ext cx="5324475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35" y="4002142"/>
            <a:ext cx="5419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Pages>12</Pages>
  <Words>4503</Words>
  <Characters>0</Characters>
  <Application>Microsoft Office PowerPoint</Application>
  <DocSecurity>0</DocSecurity>
  <PresentationFormat>와이드스크린</PresentationFormat>
  <Lines>0</Lines>
  <Paragraphs>889</Paragraphs>
  <Slides>101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1" baseType="lpstr">
      <vt:lpstr>-apple-system</vt:lpstr>
      <vt:lpstr>맑은 고딕</vt:lpstr>
      <vt:lpstr>바른돋움OTFPro 1</vt:lpstr>
      <vt:lpstr>바른돋움OTFPro 2</vt:lpstr>
      <vt:lpstr>바른돋움OTFPro 3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figure</dc:title>
  <dc:creator>조 동민</dc:creator>
  <cp:lastModifiedBy>2018305046</cp:lastModifiedBy>
  <cp:revision>50</cp:revision>
  <dcterms:modified xsi:type="dcterms:W3CDTF">2020-01-07T05:41:02Z</dcterms:modified>
</cp:coreProperties>
</file>